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sldIdLst>
    <p:sldId id="300" r:id="rId2"/>
    <p:sldId id="323" r:id="rId3"/>
    <p:sldId id="2141411613" r:id="rId4"/>
    <p:sldId id="2141411614" r:id="rId5"/>
    <p:sldId id="2141411615" r:id="rId6"/>
    <p:sldId id="2141411616" r:id="rId7"/>
    <p:sldId id="2141411617" r:id="rId8"/>
    <p:sldId id="2141411618" r:id="rId9"/>
    <p:sldId id="2141411619" r:id="rId10"/>
    <p:sldId id="2141411620" r:id="rId11"/>
    <p:sldId id="2141411621" r:id="rId12"/>
    <p:sldId id="2141411623" r:id="rId13"/>
    <p:sldId id="2141411622" r:id="rId14"/>
    <p:sldId id="2141411624" r:id="rId15"/>
    <p:sldId id="2141411625" r:id="rId16"/>
    <p:sldId id="2141411626" r:id="rId17"/>
    <p:sldId id="2141411628" r:id="rId18"/>
    <p:sldId id="2141411627" r:id="rId19"/>
    <p:sldId id="327" r:id="rId20"/>
  </p:sldIdLst>
  <p:sldSz cx="12192000" cy="6858000"/>
  <p:notesSz cx="6858000" cy="9144000"/>
  <p:embeddedFontLst>
    <p:embeddedFont>
      <p:font typeface="Atkinson Hyperlegible" pitchFamily="2"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Cambria" panose="02040503050406030204" pitchFamily="18" charset="0"/>
      <p:regular r:id="rId30"/>
      <p:bold r:id="rId31"/>
      <p:italic r:id="rId32"/>
      <p:boldItalic r:id="rId33"/>
    </p:embeddedFont>
    <p:embeddedFont>
      <p:font typeface="Segoe UI Light" panose="020B0502040204020203" pitchFamily="34" charset="0"/>
      <p:regular r:id="rId34"/>
      <p:italic r:id="rId35"/>
    </p:embeddedFont>
    <p:embeddedFont>
      <p:font typeface="Trebuchet MS" panose="020B0603020202020204" pitchFamily="34" charset="0"/>
      <p:regular r:id="rId36"/>
      <p:bold r:id="rId37"/>
      <p:italic r:id="rId38"/>
      <p:boldItalic r:id="rId39"/>
    </p:embeddedFont>
  </p:embeddedFontLst>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961DACD-F825-5BC4-75B5-0FA6E54C0FA1}" name="G Johnson" initials="GJ" userId="b3c7e1f4b4221d3a"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env" initials="k" lastIdx="2" clrIdx="0">
    <p:extLst>
      <p:ext uri="{19B8F6BF-5375-455C-9EA6-DF929625EA0E}">
        <p15:presenceInfo xmlns:p15="http://schemas.microsoft.com/office/powerpoint/2012/main" userId="karen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7DBF"/>
    <a:srgbClr val="31B09C"/>
    <a:srgbClr val="595959"/>
    <a:srgbClr val="B1E1D9"/>
    <a:srgbClr val="CBEBE6"/>
    <a:srgbClr val="44B8C4"/>
    <a:srgbClr val="B3C0E2"/>
    <a:srgbClr val="8670D6"/>
    <a:srgbClr val="F2F2F2"/>
    <a:srgbClr val="98D7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1" autoAdjust="0"/>
    <p:restoredTop sz="81404" autoAdjust="0"/>
  </p:normalViewPr>
  <p:slideViewPr>
    <p:cSldViewPr snapToGrid="0">
      <p:cViewPr>
        <p:scale>
          <a:sx n="90" d="100"/>
          <a:sy n="90" d="100"/>
        </p:scale>
        <p:origin x="1332" y="156"/>
      </p:cViewPr>
      <p:guideLst>
        <p:guide orient="horz" pos="2160"/>
        <p:guide pos="3840"/>
      </p:guideLst>
    </p:cSldViewPr>
  </p:slideViewPr>
  <p:notesTextViewPr>
    <p:cViewPr>
      <p:scale>
        <a:sx n="150" d="100"/>
        <a:sy n="150" d="100"/>
      </p:scale>
      <p:origin x="0" y="0"/>
    </p:cViewPr>
  </p:notesText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5448C-9631-42E7-A042-829907BF31F8}" type="datetimeFigureOut">
              <a:rPr lang="en-GB" smtClean="0"/>
              <a:t>27/03/2023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D9D50-C061-45AE-A04B-DE5F593CE4BE}" type="slidenum">
              <a:rPr lang="en-GB" smtClean="0"/>
              <a:t>‹#›</a:t>
            </a:fld>
            <a:endParaRPr lang="en-GB"/>
          </a:p>
        </p:txBody>
      </p:sp>
    </p:spTree>
    <p:extLst>
      <p:ext uri="{BB962C8B-B14F-4D97-AF65-F5344CB8AC3E}">
        <p14:creationId xmlns:p14="http://schemas.microsoft.com/office/powerpoint/2010/main" val="68095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effectLst/>
                <a:ea typeface="Calibri" panose="020F0502020204030204" pitchFamily="34" charset="0"/>
                <a:cs typeface="Cambria" panose="02040503050406030204" pitchFamily="18" charset="0"/>
              </a:rPr>
              <a:t>Welcome to Unit </a:t>
            </a:r>
            <a:r>
              <a:rPr lang="en-IE" b="0" dirty="0">
                <a:effectLst/>
                <a:ea typeface="Calibri" panose="020F0502020204030204" pitchFamily="34" charset="0"/>
                <a:cs typeface="Cambria" panose="02040503050406030204" pitchFamily="18" charset="0"/>
              </a:rPr>
              <a:t>7</a:t>
            </a:r>
            <a:r>
              <a:rPr lang="en-IE" dirty="0">
                <a:effectLst/>
                <a:ea typeface="Calibri" panose="020F0502020204030204" pitchFamily="34" charset="0"/>
                <a:cs typeface="Cambria" panose="02040503050406030204" pitchFamily="18" charset="0"/>
              </a:rPr>
              <a:t> of Module 4.</a:t>
            </a:r>
            <a:endParaRPr lang="en-GB" dirty="0">
              <a:effectLst/>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a:t>
            </a:fld>
            <a:endParaRPr lang="en-GB"/>
          </a:p>
        </p:txBody>
      </p:sp>
    </p:spTree>
    <p:extLst>
      <p:ext uri="{BB962C8B-B14F-4D97-AF65-F5344CB8AC3E}">
        <p14:creationId xmlns:p14="http://schemas.microsoft.com/office/powerpoint/2010/main" val="1393379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mj-lt"/>
              <a:buAutoNum type="arabicPeriod" startAt="2"/>
            </a:pPr>
            <a:r>
              <a:rPr lang="en-US" sz="1200" b="0" i="0" u="none" strike="noStrike" kern="1200" dirty="0">
                <a:solidFill>
                  <a:schemeClr val="tx1"/>
                </a:solidFill>
                <a:effectLst/>
                <a:latin typeface="+mn-lt"/>
                <a:ea typeface="+mn-ea"/>
                <a:cs typeface="+mn-cs"/>
              </a:rPr>
              <a:t>report of the facilities in a </a:t>
            </a:r>
            <a:r>
              <a:rPr lang="en-US" sz="1200" b="1" i="0" u="none" strike="noStrike" kern="1200" dirty="0">
                <a:solidFill>
                  <a:schemeClr val="tx1"/>
                </a:solidFill>
                <a:effectLst/>
                <a:latin typeface="+mn-lt"/>
                <a:ea typeface="+mn-ea"/>
                <a:cs typeface="+mn-cs"/>
              </a:rPr>
              <a:t>specific region</a:t>
            </a:r>
            <a:r>
              <a:rPr lang="en-US" sz="1200" b="0" i="0" u="none" strike="noStrike" kern="1200" dirty="0">
                <a:solidFill>
                  <a:schemeClr val="tx1"/>
                </a:solidFill>
                <a:effectLst/>
                <a:latin typeface="+mn-lt"/>
                <a:ea typeface="+mn-ea"/>
                <a:cs typeface="+mn-cs"/>
              </a:rPr>
              <a:t>, including </a:t>
            </a:r>
            <a:r>
              <a:rPr lang="en-US" sz="1200" b="1" i="0" u="none" strike="noStrike" kern="1200" dirty="0">
                <a:solidFill>
                  <a:schemeClr val="tx1"/>
                </a:solidFill>
                <a:effectLst/>
                <a:latin typeface="+mn-lt"/>
                <a:ea typeface="+mn-ea"/>
                <a:cs typeface="+mn-cs"/>
              </a:rPr>
              <a:t>all districts </a:t>
            </a:r>
            <a:r>
              <a:rPr lang="en-US" sz="1200" b="0" i="0" u="none" strike="noStrike" kern="1200" dirty="0">
                <a:solidFill>
                  <a:schemeClr val="tx1"/>
                </a:solidFill>
                <a:effectLst/>
                <a:latin typeface="+mn-lt"/>
                <a:ea typeface="+mn-ea"/>
                <a:cs typeface="+mn-cs"/>
              </a:rPr>
              <a:t>in the region visited by teams on </a:t>
            </a:r>
            <a:r>
              <a:rPr lang="en-US" sz="1200" b="1" i="0" u="none" strike="noStrike" kern="1200" dirty="0">
                <a:solidFill>
                  <a:schemeClr val="tx1"/>
                </a:solidFill>
                <a:effectLst/>
                <a:latin typeface="+mn-lt"/>
                <a:ea typeface="+mn-ea"/>
                <a:cs typeface="+mn-cs"/>
              </a:rPr>
              <a:t>a specified date</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7C1D9D50-C061-45AE-A04B-DE5F593CE4BE}" type="slidenum">
              <a:rPr lang="en-GB" smtClean="0"/>
              <a:t>10</a:t>
            </a:fld>
            <a:endParaRPr lang="en-GB"/>
          </a:p>
        </p:txBody>
      </p:sp>
    </p:spTree>
    <p:extLst>
      <p:ext uri="{BB962C8B-B14F-4D97-AF65-F5344CB8AC3E}">
        <p14:creationId xmlns:p14="http://schemas.microsoft.com/office/powerpoint/2010/main" val="2709444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rtl="0" fontAlgn="base">
              <a:buFont typeface="+mj-lt"/>
              <a:buAutoNum type="arabicPeriod" startAt="3"/>
            </a:pPr>
            <a:r>
              <a:rPr lang="en-US" sz="1200" b="0" i="0" u="none" strike="noStrike" kern="1200" dirty="0">
                <a:solidFill>
                  <a:schemeClr val="tx1"/>
                </a:solidFill>
                <a:effectLst/>
                <a:latin typeface="+mn-lt"/>
                <a:ea typeface="+mn-ea"/>
                <a:cs typeface="+mn-cs"/>
              </a:rPr>
              <a:t>report of the facilities in a </a:t>
            </a:r>
            <a:r>
              <a:rPr lang="en-US" sz="1200" b="1" i="0" u="none" strike="noStrike" kern="1200" dirty="0">
                <a:solidFill>
                  <a:schemeClr val="tx1"/>
                </a:solidFill>
                <a:effectLst/>
                <a:latin typeface="+mn-lt"/>
                <a:ea typeface="+mn-ea"/>
                <a:cs typeface="+mn-cs"/>
              </a:rPr>
              <a:t>specific region </a:t>
            </a:r>
            <a:r>
              <a:rPr lang="en-US" sz="1200" b="0" i="0" u="none" strike="noStrike" kern="1200" dirty="0">
                <a:solidFill>
                  <a:schemeClr val="tx1"/>
                </a:solidFill>
                <a:effectLst/>
                <a:latin typeface="+mn-lt"/>
                <a:ea typeface="+mn-ea"/>
                <a:cs typeface="+mn-cs"/>
              </a:rPr>
              <a:t>in a </a:t>
            </a:r>
            <a:r>
              <a:rPr lang="en-US" sz="1200" b="1" i="0" u="none" strike="noStrike" kern="1200" dirty="0">
                <a:solidFill>
                  <a:schemeClr val="tx1"/>
                </a:solidFill>
                <a:effectLst/>
                <a:latin typeface="+mn-lt"/>
                <a:ea typeface="+mn-ea"/>
                <a:cs typeface="+mn-cs"/>
              </a:rPr>
              <a:t>specific district </a:t>
            </a:r>
            <a:r>
              <a:rPr lang="en-US" sz="1200" b="0" i="0" u="none" strike="noStrike" kern="1200" dirty="0">
                <a:solidFill>
                  <a:schemeClr val="tx1"/>
                </a:solidFill>
                <a:effectLst/>
                <a:latin typeface="+mn-lt"/>
                <a:ea typeface="+mn-ea"/>
                <a:cs typeface="+mn-cs"/>
              </a:rPr>
              <a:t>visited by teams on </a:t>
            </a:r>
            <a:r>
              <a:rPr lang="en-US" sz="1200" b="1" i="0" u="none" strike="noStrike" kern="1200" dirty="0">
                <a:solidFill>
                  <a:schemeClr val="tx1"/>
                </a:solidFill>
                <a:effectLst/>
                <a:latin typeface="+mn-lt"/>
                <a:ea typeface="+mn-ea"/>
                <a:cs typeface="+mn-cs"/>
              </a:rPr>
              <a:t>a specified date</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The report filters facilities based on </a:t>
            </a:r>
            <a:r>
              <a:rPr lang="en-US" sz="1200" b="1" i="0" u="none" strike="noStrike" kern="1200" dirty="0">
                <a:solidFill>
                  <a:schemeClr val="tx1"/>
                </a:solidFill>
                <a:effectLst/>
                <a:latin typeface="+mn-lt"/>
                <a:ea typeface="+mn-ea"/>
                <a:cs typeface="+mn-cs"/>
              </a:rPr>
              <a:t>one</a:t>
            </a:r>
            <a:r>
              <a:rPr lang="en-US" sz="1200" b="0" i="0" u="none" strike="noStrike" kern="1200" dirty="0">
                <a:solidFill>
                  <a:schemeClr val="tx1"/>
                </a:solidFill>
                <a:effectLst/>
                <a:latin typeface="+mn-lt"/>
                <a:ea typeface="+mn-ea"/>
                <a:cs typeface="+mn-cs"/>
              </a:rPr>
              <a:t> of the 3 query criteria. </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The report will only show the facilities surveyed by the data collection teams that are under a specific supervisor.</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11</a:t>
            </a:fld>
            <a:endParaRPr lang="en-GB"/>
          </a:p>
        </p:txBody>
      </p:sp>
    </p:spTree>
    <p:extLst>
      <p:ext uri="{BB962C8B-B14F-4D97-AF65-F5344CB8AC3E}">
        <p14:creationId xmlns:p14="http://schemas.microsoft.com/office/powerpoint/2010/main" val="2954237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l" defTabSz="914400" rtl="0" eaLnBrk="1" fontAlgn="auto" latinLnBrk="0" hangingPunct="1">
              <a:lnSpc>
                <a:spcPct val="100000"/>
              </a:lnSpc>
              <a:spcBef>
                <a:spcPts val="0"/>
              </a:spcBef>
              <a:spcAft>
                <a:spcPts val="0"/>
              </a:spcAft>
              <a:buClrTx/>
              <a:buSzTx/>
              <a:tabLst/>
              <a:defRPr/>
            </a:pPr>
            <a:r>
              <a:rPr lang="en-GB" sz="1200" b="0" i="0" u="none" strike="noStrike" kern="1200" dirty="0">
                <a:solidFill>
                  <a:schemeClr val="tx1"/>
                </a:solidFill>
                <a:effectLst/>
                <a:latin typeface="+mn-lt"/>
                <a:ea typeface="+mn-ea"/>
                <a:cs typeface="+mn-cs"/>
              </a:rPr>
              <a:t>The </a:t>
            </a:r>
            <a:r>
              <a:rPr lang="en-GB" sz="1200" b="1" i="0" u="none" strike="noStrike" kern="1200" dirty="0">
                <a:solidFill>
                  <a:schemeClr val="tx1"/>
                </a:solidFill>
                <a:effectLst/>
                <a:latin typeface="+mn-lt"/>
                <a:ea typeface="+mn-ea"/>
                <a:cs typeface="+mn-cs"/>
              </a:rPr>
              <a:t>list view </a:t>
            </a:r>
            <a:r>
              <a:rPr lang="en-GB" sz="1200" b="0" i="0" u="none" strike="noStrike" kern="1200" dirty="0">
                <a:solidFill>
                  <a:schemeClr val="tx1"/>
                </a:solidFill>
                <a:effectLst/>
                <a:latin typeface="+mn-lt"/>
                <a:ea typeface="+mn-ea"/>
                <a:cs typeface="+mn-cs"/>
              </a:rPr>
              <a:t>of the facility coverage report provides a list of facilities covered by the respective teams under the supervisor and includes the interview status for each facility. </a:t>
            </a:r>
            <a:r>
              <a:rPr lang="en-GB" sz="1200" b="0" i="0" kern="1200" dirty="0">
                <a:solidFill>
                  <a:schemeClr val="tx1"/>
                </a:solidFill>
                <a:effectLst/>
                <a:latin typeface="+mn-lt"/>
                <a:ea typeface="+mn-ea"/>
                <a:cs typeface="+mn-cs"/>
              </a:rPr>
              <a:t>​</a:t>
            </a:r>
            <a:endParaRPr lang="en-US" dirty="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12</a:t>
            </a:fld>
            <a:endParaRPr lang="en-GB"/>
          </a:p>
        </p:txBody>
      </p:sp>
    </p:spTree>
    <p:extLst>
      <p:ext uri="{BB962C8B-B14F-4D97-AF65-F5344CB8AC3E}">
        <p14:creationId xmlns:p14="http://schemas.microsoft.com/office/powerpoint/2010/main" val="3070794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After reviewing the facility coverage report, the supervisor should discuss with team leaders to make sure that:</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team is on track with data collection;</a:t>
            </a:r>
            <a:r>
              <a:rPr lang="en-US" sz="1200" b="0" i="0" kern="1200" dirty="0">
                <a:solidFill>
                  <a:schemeClr val="tx1"/>
                </a:solidFill>
                <a:effectLst/>
                <a:latin typeface="+mn-lt"/>
                <a:ea typeface="+mn-ea"/>
                <a:cs typeface="+mn-cs"/>
              </a:rPr>
              <a:t>​</a:t>
            </a:r>
            <a:endParaRPr lang="en-US" sz="960" b="0" i="0" kern="1200" dirty="0">
              <a:solidFill>
                <a:schemeClr val="tx1"/>
              </a:solidFill>
              <a:effectLst/>
              <a:latin typeface="+mn-lt"/>
              <a:ea typeface="+mn-ea"/>
              <a:cs typeface="+mn-cs"/>
            </a:endParaRP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information on facility completion in the facility coverage report is consistent with the team leaders’ reports. The “Create complete record” function is used to track survey completeness. If team leaders do not create the complete record, the supervisors think data collection is incomplete. If there are discrepancies between the facility completeness reports viewed by the supervisor and team leaders, the supervisor must:</a:t>
            </a:r>
            <a:r>
              <a:rPr lang="en-US" sz="1200" b="0" i="0" kern="1200" dirty="0">
                <a:solidFill>
                  <a:schemeClr val="tx1"/>
                </a:solidFill>
                <a:effectLst/>
                <a:latin typeface="+mn-lt"/>
                <a:ea typeface="+mn-ea"/>
                <a:cs typeface="+mn-cs"/>
              </a:rPr>
              <a:t>​</a:t>
            </a:r>
            <a:endParaRPr lang="en-US" sz="960" b="0" i="0" kern="1200" dirty="0">
              <a:solidFill>
                <a:schemeClr val="tx1"/>
              </a:solidFill>
              <a:effectLst/>
              <a:latin typeface="+mn-lt"/>
              <a:ea typeface="+mn-ea"/>
              <a:cs typeface="+mn-cs"/>
            </a:endParaRPr>
          </a:p>
          <a:p>
            <a:pPr marL="685800" lvl="1" indent="-22860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ask the team leaders to use the “Create complete record” and “Sync data” functions.</a:t>
            </a:r>
            <a:r>
              <a:rPr lang="en-US" sz="1200" b="0" i="0" kern="1200" dirty="0">
                <a:solidFill>
                  <a:schemeClr val="tx1"/>
                </a:solidFill>
                <a:effectLst/>
                <a:latin typeface="+mn-lt"/>
                <a:ea typeface="+mn-ea"/>
                <a:cs typeface="+mn-cs"/>
              </a:rPr>
              <a:t>​</a:t>
            </a:r>
            <a:endParaRPr lang="en-US" sz="96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D9D50-C061-45AE-A04B-DE5F593CE4BE}"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0894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lnSpc>
                <a:spcPct val="120000"/>
              </a:lnSpc>
              <a:spcBef>
                <a:spcPts val="300"/>
              </a:spcBef>
              <a:spcAft>
                <a:spcPts val="300"/>
              </a:spcAft>
              <a:buSzPts val="1800"/>
            </a:pPr>
            <a:r>
              <a:rPr lang="en-US" sz="1200" b="0" i="0" kern="1200" dirty="0">
                <a:solidFill>
                  <a:schemeClr val="tx1"/>
                </a:solidFill>
                <a:effectLst/>
                <a:latin typeface="+mn-lt"/>
                <a:ea typeface="+mn-ea"/>
                <a:cs typeface="+mn-cs"/>
              </a:rPr>
              <a:t>Supervisors should continue to remind team leaders to create the complete facility record and sync data to the server at the end of each day. This will ensure that the most up-to-date information is available for survey progress monitoring!</a:t>
            </a:r>
            <a:endParaRPr lang="en-US" b="0" dirty="0">
              <a:sym typeface="Trebuchet M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D9D50-C061-45AE-A04B-DE5F593CE4BE}"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3320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If the supervisor wants to view a </a:t>
            </a:r>
            <a:r>
              <a:rPr lang="en-US" sz="1200" b="1" i="0" u="none" strike="noStrike" kern="1200" dirty="0">
                <a:solidFill>
                  <a:schemeClr val="tx1"/>
                </a:solidFill>
                <a:effectLst/>
                <a:latin typeface="+mn-lt"/>
                <a:ea typeface="+mn-ea"/>
                <a:cs typeface="+mn-cs"/>
              </a:rPr>
              <a:t>map</a:t>
            </a:r>
            <a:r>
              <a:rPr lang="en-US" sz="1200" b="0" i="0" u="none" strike="noStrike" kern="1200" dirty="0">
                <a:solidFill>
                  <a:schemeClr val="tx1"/>
                </a:solidFill>
                <a:effectLst/>
                <a:latin typeface="+mn-lt"/>
                <a:ea typeface="+mn-ea"/>
                <a:cs typeface="+mn-cs"/>
              </a:rPr>
              <a:t> of the facilities, they need to select “Map view”.</a:t>
            </a:r>
            <a:endParaRPr lang="en-US" sz="1200" dirty="0"/>
          </a:p>
        </p:txBody>
      </p:sp>
      <p:sp>
        <p:nvSpPr>
          <p:cNvPr id="4" name="Slide Number Placeholder 3"/>
          <p:cNvSpPr>
            <a:spLocks noGrp="1"/>
          </p:cNvSpPr>
          <p:nvPr>
            <p:ph type="sldNum" sz="quarter" idx="5"/>
          </p:nvPr>
        </p:nvSpPr>
        <p:spPr/>
        <p:txBody>
          <a:bodyPr/>
          <a:lstStyle/>
          <a:p>
            <a:fld id="{7C1D9D50-C061-45AE-A04B-DE5F593CE4BE}" type="slidenum">
              <a:rPr lang="en-GB" smtClean="0"/>
              <a:t>15</a:t>
            </a:fld>
            <a:endParaRPr lang="en-GB"/>
          </a:p>
        </p:txBody>
      </p:sp>
    </p:spTree>
    <p:extLst>
      <p:ext uri="{BB962C8B-B14F-4D97-AF65-F5344CB8AC3E}">
        <p14:creationId xmlns:p14="http://schemas.microsoft.com/office/powerpoint/2010/main" val="594817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GB" sz="1200" b="0" i="0" u="none" strike="noStrike" kern="1200" dirty="0">
                <a:solidFill>
                  <a:schemeClr val="tx1"/>
                </a:solidFill>
                <a:effectLst/>
                <a:latin typeface="+mn-lt"/>
                <a:ea typeface="+mn-ea"/>
                <a:cs typeface="+mn-cs"/>
              </a:rPr>
              <a:t>The </a:t>
            </a:r>
            <a:r>
              <a:rPr lang="en-GB" sz="1200" b="1" i="0" u="none" strike="noStrike" kern="1200" dirty="0">
                <a:solidFill>
                  <a:schemeClr val="tx1"/>
                </a:solidFill>
                <a:effectLst/>
                <a:latin typeface="+mn-lt"/>
                <a:ea typeface="+mn-ea"/>
                <a:cs typeface="+mn-cs"/>
              </a:rPr>
              <a:t>Map view </a:t>
            </a:r>
            <a:r>
              <a:rPr lang="en-GB" sz="1200" b="0" i="0" u="none" strike="noStrike" kern="1200" dirty="0">
                <a:solidFill>
                  <a:schemeClr val="tx1"/>
                </a:solidFill>
                <a:effectLst/>
                <a:latin typeface="+mn-lt"/>
                <a:ea typeface="+mn-ea"/>
                <a:cs typeface="+mn-cs"/>
              </a:rPr>
              <a:t>of the facility coverage report shows the exact location of the facilities that the supervisor’s teams have visited and collected data for. ​</a:t>
            </a:r>
            <a:r>
              <a:rPr lang="en-US" sz="1200" b="0" i="0" kern="1200" dirty="0">
                <a:solidFill>
                  <a:schemeClr val="tx1"/>
                </a:solidFill>
                <a:effectLst/>
                <a:latin typeface="+mn-lt"/>
                <a:ea typeface="+mn-ea"/>
                <a:cs typeface="+mn-cs"/>
              </a:rPr>
              <a:t>​</a:t>
            </a:r>
          </a:p>
          <a:p>
            <a:pPr rtl="0" fontAlgn="base"/>
            <a:r>
              <a:rPr lang="en-GB" sz="1200" b="0" i="0" kern="1200" dirty="0">
                <a:solidFill>
                  <a:schemeClr val="tx1"/>
                </a:solidFill>
                <a:effectLst/>
                <a:latin typeface="+mn-lt"/>
                <a:ea typeface="+mn-ea"/>
                <a:cs typeface="+mn-cs"/>
              </a:rPr>
              <a:t>​</a:t>
            </a:r>
          </a:p>
          <a:p>
            <a:pPr rtl="0" fontAlgn="base"/>
            <a:r>
              <a:rPr lang="en-GB" sz="1200" b="0" i="0" u="none" strike="noStrike" kern="1200" dirty="0">
                <a:solidFill>
                  <a:schemeClr val="tx1"/>
                </a:solidFill>
                <a:effectLst/>
                <a:latin typeface="+mn-lt"/>
                <a:ea typeface="+mn-ea"/>
                <a:cs typeface="+mn-cs"/>
              </a:rPr>
              <a:t>Each facility is labelled with the facility code.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16</a:t>
            </a:fld>
            <a:endParaRPr lang="en-GB"/>
          </a:p>
        </p:txBody>
      </p:sp>
    </p:spTree>
    <p:extLst>
      <p:ext uri="{BB962C8B-B14F-4D97-AF65-F5344CB8AC3E}">
        <p14:creationId xmlns:p14="http://schemas.microsoft.com/office/powerpoint/2010/main" val="762069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Click on any facility to get key information on that facility.</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Click on the “</a:t>
            </a:r>
            <a:r>
              <a:rPr lang="en-US" sz="1200" b="0" i="0" u="none" strike="noStrike" kern="1200" dirty="0" err="1">
                <a:solidFill>
                  <a:schemeClr val="tx1"/>
                </a:solidFill>
                <a:effectLst/>
                <a:latin typeface="+mn-lt"/>
                <a:ea typeface="+mn-ea"/>
                <a:cs typeface="+mn-cs"/>
              </a:rPr>
              <a:t>basemap</a:t>
            </a:r>
            <a:r>
              <a:rPr lang="en-US" sz="1200" b="0" i="0" u="none" strike="noStrike" kern="1200" dirty="0">
                <a:solidFill>
                  <a:schemeClr val="tx1"/>
                </a:solidFill>
                <a:effectLst/>
                <a:latin typeface="+mn-lt"/>
                <a:ea typeface="+mn-ea"/>
                <a:cs typeface="+mn-cs"/>
              </a:rPr>
              <a:t>” icon in the red box to toggle between </a:t>
            </a:r>
            <a:r>
              <a:rPr lang="en-US" sz="1200" b="0" i="0" u="none" strike="noStrike" kern="1200" dirty="0" err="1">
                <a:solidFill>
                  <a:schemeClr val="tx1"/>
                </a:solidFill>
                <a:effectLst/>
                <a:latin typeface="+mn-lt"/>
                <a:ea typeface="+mn-ea"/>
                <a:cs typeface="+mn-cs"/>
              </a:rPr>
              <a:t>basemap</a:t>
            </a:r>
            <a:r>
              <a:rPr lang="en-US" sz="1200" b="0" i="0" u="none" strike="noStrike" kern="1200" dirty="0">
                <a:solidFill>
                  <a:schemeClr val="tx1"/>
                </a:solidFill>
                <a:effectLst/>
                <a:latin typeface="+mn-lt"/>
                <a:ea typeface="+mn-ea"/>
                <a:cs typeface="+mn-cs"/>
              </a:rPr>
              <a:t> types. </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There are 4 </a:t>
            </a:r>
            <a:r>
              <a:rPr lang="en-US" sz="1200" b="0" i="0" u="none" strike="noStrike" kern="1200" dirty="0" err="1">
                <a:solidFill>
                  <a:schemeClr val="tx1"/>
                </a:solidFill>
                <a:effectLst/>
                <a:latin typeface="+mn-lt"/>
                <a:ea typeface="+mn-ea"/>
                <a:cs typeface="+mn-cs"/>
              </a:rPr>
              <a:t>basemap</a:t>
            </a:r>
            <a:r>
              <a:rPr lang="en-US" sz="1200" b="0" i="0" u="none" strike="noStrike" kern="1200" dirty="0">
                <a:solidFill>
                  <a:schemeClr val="tx1"/>
                </a:solidFill>
                <a:effectLst/>
                <a:latin typeface="+mn-lt"/>
                <a:ea typeface="+mn-ea"/>
                <a:cs typeface="+mn-cs"/>
              </a:rPr>
              <a:t> types – normal, hybrid, satellite, and terrain. The default map type is “normal”.  </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We can see an example of the satellite view here.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17</a:t>
            </a:fld>
            <a:endParaRPr lang="en-GB"/>
          </a:p>
        </p:txBody>
      </p:sp>
    </p:spTree>
    <p:extLst>
      <p:ext uri="{BB962C8B-B14F-4D97-AF65-F5344CB8AC3E}">
        <p14:creationId xmlns:p14="http://schemas.microsoft.com/office/powerpoint/2010/main" val="2290927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GB" sz="1200" b="0" i="0" u="none" strike="noStrike" kern="1200" dirty="0">
                <a:solidFill>
                  <a:schemeClr val="tx1"/>
                </a:solidFill>
                <a:effectLst/>
                <a:latin typeface="+mn-lt"/>
                <a:ea typeface="+mn-ea"/>
                <a:cs typeface="+mn-cs"/>
              </a:rPr>
              <a:t>Click on the “Filter” icon in the red box to zoom and show facilities for a selected region on the map. ​</a:t>
            </a:r>
            <a:r>
              <a:rPr lang="en-US" sz="1200" b="0" i="0" kern="1200" dirty="0">
                <a:solidFill>
                  <a:schemeClr val="tx1"/>
                </a:solidFill>
                <a:effectLst/>
                <a:latin typeface="+mn-lt"/>
                <a:ea typeface="+mn-ea"/>
                <a:cs typeface="+mn-cs"/>
              </a:rPr>
              <a:t>​</a:t>
            </a:r>
          </a:p>
          <a:p>
            <a:pPr rtl="0" fontAlgn="base"/>
            <a:r>
              <a:rPr lang="en-GB" sz="1200" b="0" i="0" kern="1200" dirty="0">
                <a:solidFill>
                  <a:schemeClr val="tx1"/>
                </a:solidFill>
                <a:effectLst/>
                <a:latin typeface="+mn-lt"/>
                <a:ea typeface="+mn-ea"/>
                <a:cs typeface="+mn-cs"/>
              </a:rPr>
              <a:t>​</a:t>
            </a:r>
          </a:p>
          <a:p>
            <a:pPr rtl="0" fontAlgn="base"/>
            <a:r>
              <a:rPr lang="en-GB" sz="1200" b="0" i="0" u="none" strike="noStrike" kern="1200" dirty="0">
                <a:solidFill>
                  <a:schemeClr val="tx1"/>
                </a:solidFill>
                <a:effectLst/>
                <a:latin typeface="+mn-lt"/>
                <a:ea typeface="+mn-ea"/>
                <a:cs typeface="+mn-cs"/>
              </a:rPr>
              <a:t>​After selecting the filter button, select the region of interest. ​</a:t>
            </a:r>
            <a:r>
              <a:rPr lang="en-US" sz="1200" b="0" i="0" kern="1200" dirty="0">
                <a:solidFill>
                  <a:schemeClr val="tx1"/>
                </a:solidFill>
                <a:effectLst/>
                <a:latin typeface="+mn-lt"/>
                <a:ea typeface="+mn-ea"/>
                <a:cs typeface="+mn-cs"/>
              </a:rPr>
              <a:t>​</a:t>
            </a:r>
          </a:p>
          <a:p>
            <a:pPr rtl="0" fontAlgn="base"/>
            <a:r>
              <a:rPr lang="en-GB" sz="1200" b="0" i="0" kern="1200" dirty="0">
                <a:solidFill>
                  <a:schemeClr val="tx1"/>
                </a:solidFill>
                <a:effectLst/>
                <a:latin typeface="+mn-lt"/>
                <a:ea typeface="+mn-ea"/>
                <a:cs typeface="+mn-cs"/>
              </a:rPr>
              <a:t>​</a:t>
            </a:r>
          </a:p>
          <a:p>
            <a:pPr rtl="0" fontAlgn="base"/>
            <a:r>
              <a:rPr lang="en-GB" sz="1200" b="0" i="0" u="none" strike="noStrike" kern="1200" dirty="0">
                <a:solidFill>
                  <a:schemeClr val="tx1"/>
                </a:solidFill>
                <a:effectLst/>
                <a:latin typeface="+mn-lt"/>
                <a:ea typeface="+mn-ea"/>
                <a:cs typeface="+mn-cs"/>
              </a:rPr>
              <a:t>The map now shows only the facilities for that region.​</a:t>
            </a:r>
            <a:r>
              <a:rPr lang="en-US" sz="1200" b="0" i="0" kern="1200" dirty="0">
                <a:solidFill>
                  <a:schemeClr val="tx1"/>
                </a:solidFill>
                <a:effectLst/>
                <a:latin typeface="+mn-lt"/>
                <a:ea typeface="+mn-ea"/>
                <a:cs typeface="+mn-cs"/>
              </a:rPr>
              <a:t>​</a:t>
            </a:r>
          </a:p>
          <a:p>
            <a:pPr rtl="0" fontAlgn="base"/>
            <a:r>
              <a:rPr lang="en-GB" sz="1200" b="0" i="0" kern="1200" dirty="0">
                <a:solidFill>
                  <a:schemeClr val="tx1"/>
                </a:solidFill>
                <a:effectLst/>
                <a:latin typeface="+mn-lt"/>
                <a:ea typeface="+mn-ea"/>
                <a:cs typeface="+mn-cs"/>
              </a:rPr>
              <a:t>​</a:t>
            </a:r>
          </a:p>
          <a:p>
            <a:pPr rtl="0" fontAlgn="base"/>
            <a:r>
              <a:rPr lang="en-GB" sz="1200" b="0" i="0" u="none" strike="noStrike" kern="1200" dirty="0">
                <a:solidFill>
                  <a:schemeClr val="tx1"/>
                </a:solidFill>
                <a:effectLst/>
                <a:latin typeface="+mn-lt"/>
                <a:ea typeface="+mn-ea"/>
                <a:cs typeface="+mn-cs"/>
              </a:rPr>
              <a:t>Use the </a:t>
            </a:r>
            <a:r>
              <a:rPr lang="en-GB" sz="1200" b="1" i="0" u="none" strike="noStrike" kern="1200" dirty="0">
                <a:solidFill>
                  <a:schemeClr val="tx1"/>
                </a:solidFill>
                <a:effectLst/>
                <a:latin typeface="+mn-lt"/>
                <a:ea typeface="+mn-ea"/>
                <a:cs typeface="+mn-cs"/>
              </a:rPr>
              <a:t>Back</a:t>
            </a:r>
            <a:r>
              <a:rPr lang="en-GB" sz="1200" b="0" i="0" u="none" strike="noStrike" kern="1200" dirty="0">
                <a:solidFill>
                  <a:schemeClr val="tx1"/>
                </a:solidFill>
                <a:effectLst/>
                <a:latin typeface="+mn-lt"/>
                <a:ea typeface="+mn-ea"/>
                <a:cs typeface="+mn-cs"/>
              </a:rPr>
              <a:t> button on the tablet to return to the supervisor menu.</a:t>
            </a:r>
            <a:r>
              <a:rPr lang="en-US" sz="1200" b="0" i="0" kern="1200" dirty="0">
                <a:solidFill>
                  <a:schemeClr val="tx1"/>
                </a:solidFill>
                <a:effectLst/>
                <a:latin typeface="+mn-lt"/>
                <a:ea typeface="+mn-ea"/>
                <a:cs typeface="+mn-cs"/>
              </a:rPr>
              <a:t>​</a:t>
            </a:r>
          </a:p>
          <a:p>
            <a:pPr rtl="0" fontAlgn="base"/>
            <a:r>
              <a:rPr lang="en-GB"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18</a:t>
            </a:fld>
            <a:endParaRPr lang="en-GB"/>
          </a:p>
        </p:txBody>
      </p:sp>
    </p:spTree>
    <p:extLst>
      <p:ext uri="{BB962C8B-B14F-4D97-AF65-F5344CB8AC3E}">
        <p14:creationId xmlns:p14="http://schemas.microsoft.com/office/powerpoint/2010/main" val="2585586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have now completed Unit 7.</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try the end of module quiz.</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19</a:t>
            </a:fld>
            <a:endParaRPr lang="en-GB"/>
          </a:p>
        </p:txBody>
      </p:sp>
    </p:spTree>
    <p:extLst>
      <p:ext uri="{BB962C8B-B14F-4D97-AF65-F5344CB8AC3E}">
        <p14:creationId xmlns:p14="http://schemas.microsoft.com/office/powerpoint/2010/main" val="3744917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IE" sz="1200" b="0" i="0" u="none" strike="noStrike" kern="1200" dirty="0">
                <a:solidFill>
                  <a:schemeClr val="tx1"/>
                </a:solidFill>
                <a:effectLst/>
                <a:latin typeface="+mn-lt"/>
                <a:ea typeface="+mn-ea"/>
                <a:cs typeface="+mn-cs"/>
              </a:rPr>
              <a:t>By the end of this unit, you will be able to:</a:t>
            </a:r>
            <a:r>
              <a:rPr lang="en-GB" sz="1200" b="0" i="0" kern="1200" dirty="0">
                <a:solidFill>
                  <a:schemeClr val="tx1"/>
                </a:solidFill>
                <a:effectLst/>
                <a:latin typeface="+mn-lt"/>
                <a:ea typeface="+mn-ea"/>
                <a:cs typeface="+mn-cs"/>
              </a:rPr>
              <a:t>​</a:t>
            </a:r>
          </a:p>
          <a:p>
            <a:pPr rtl="0" fontAlgn="base"/>
            <a:r>
              <a:rPr lang="en-IE" sz="1200" b="0" i="0" u="none" strike="noStrike"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describe the </a:t>
            </a:r>
            <a:r>
              <a:rPr lang="en-GB" sz="1200" b="0" i="0" u="none" strike="noStrike" kern="1200" dirty="0" err="1">
                <a:solidFill>
                  <a:schemeClr val="tx1"/>
                </a:solidFill>
                <a:effectLst/>
                <a:latin typeface="+mn-lt"/>
                <a:ea typeface="+mn-ea"/>
                <a:cs typeface="+mn-cs"/>
              </a:rPr>
              <a:t>CSPro</a:t>
            </a:r>
            <a:r>
              <a:rPr lang="en-GB" sz="1200" b="0" i="0" u="none" strike="noStrike" kern="1200" dirty="0">
                <a:solidFill>
                  <a:schemeClr val="tx1"/>
                </a:solidFill>
                <a:effectLst/>
                <a:latin typeface="+mn-lt"/>
                <a:ea typeface="+mn-ea"/>
                <a:cs typeface="+mn-cs"/>
              </a:rPr>
              <a:t> application tasks for the supervisor to track progress towards survey completion.</a:t>
            </a:r>
            <a:endParaRPr lang="en-US" sz="1200" b="0" i="0" kern="1200" dirty="0">
              <a:solidFill>
                <a:schemeClr val="tx1"/>
              </a:solidFill>
              <a:effectLst/>
              <a:latin typeface="+mn-lt"/>
              <a:ea typeface="+mn-ea"/>
              <a:cs typeface="+mn-cs"/>
            </a:endParaRPr>
          </a:p>
          <a:p>
            <a:pPr marL="0" indent="0">
              <a:buFont typeface="Arial"/>
              <a:buNone/>
            </a:pP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2</a:t>
            </a:fld>
            <a:endParaRPr lang="en-GB"/>
          </a:p>
        </p:txBody>
      </p:sp>
    </p:spTree>
    <p:extLst>
      <p:ext uri="{BB962C8B-B14F-4D97-AF65-F5344CB8AC3E}">
        <p14:creationId xmlns:p14="http://schemas.microsoft.com/office/powerpoint/2010/main" val="174822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GB" sz="1200" b="0" i="0" u="none" strike="noStrike" kern="1200" dirty="0">
                <a:solidFill>
                  <a:schemeClr val="tx1"/>
                </a:solidFill>
                <a:effectLst/>
                <a:latin typeface="+mn-lt"/>
                <a:ea typeface="+mn-ea"/>
                <a:cs typeface="+mn-cs"/>
              </a:rPr>
              <a:t>In this unit, we will look at the tasks that the </a:t>
            </a:r>
            <a:r>
              <a:rPr lang="en-GB" sz="1200" b="1" i="0" u="none" strike="noStrike" kern="1200" dirty="0">
                <a:solidFill>
                  <a:schemeClr val="tx1"/>
                </a:solidFill>
                <a:effectLst/>
                <a:latin typeface="+mn-lt"/>
                <a:ea typeface="+mn-ea"/>
                <a:cs typeface="+mn-cs"/>
              </a:rPr>
              <a:t>supervisor</a:t>
            </a:r>
            <a:r>
              <a:rPr lang="en-GB" sz="1200" b="0" i="0" u="none" strike="noStrike" kern="1200" dirty="0">
                <a:solidFill>
                  <a:schemeClr val="tx1"/>
                </a:solidFill>
                <a:effectLst/>
                <a:latin typeface="+mn-lt"/>
                <a:ea typeface="+mn-ea"/>
                <a:cs typeface="+mn-cs"/>
              </a:rPr>
              <a:t> needs to carry out to track progress towards survey completion for the teams they supervise using the HHFA </a:t>
            </a:r>
            <a:r>
              <a:rPr lang="en-GB" sz="1200" b="0" i="0" u="none" strike="noStrike" kern="1200" dirty="0" err="1">
                <a:solidFill>
                  <a:schemeClr val="tx1"/>
                </a:solidFill>
                <a:effectLst/>
                <a:latin typeface="+mn-lt"/>
                <a:ea typeface="+mn-ea"/>
                <a:cs typeface="+mn-cs"/>
              </a:rPr>
              <a:t>CSPro</a:t>
            </a:r>
            <a:r>
              <a:rPr lang="en-GB" sz="1200" b="0" i="0" u="none" strike="noStrike" kern="1200" dirty="0">
                <a:solidFill>
                  <a:schemeClr val="tx1"/>
                </a:solidFill>
                <a:effectLst/>
                <a:latin typeface="+mn-lt"/>
                <a:ea typeface="+mn-ea"/>
                <a:cs typeface="+mn-cs"/>
              </a:rPr>
              <a:t> application:​</a:t>
            </a:r>
            <a:r>
              <a:rPr lang="en-US" sz="1200" b="0" i="0" kern="1200" dirty="0">
                <a:solidFill>
                  <a:schemeClr val="tx1"/>
                </a:solidFill>
                <a:effectLst/>
                <a:latin typeface="+mn-lt"/>
                <a:ea typeface="+mn-ea"/>
                <a:cs typeface="+mn-cs"/>
              </a:rPr>
              <a:t>​</a:t>
            </a:r>
          </a:p>
          <a:p>
            <a:pPr rtl="0" fontAlgn="base"/>
            <a:r>
              <a:rPr lang="en-GB" sz="1200" b="0" i="0" u="none" strike="noStrike"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“Download all data”; and​</a:t>
            </a:r>
            <a:r>
              <a:rPr lang="en-US" sz="12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“View reports”.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3</a:t>
            </a:fld>
            <a:endParaRPr lang="en-GB"/>
          </a:p>
        </p:txBody>
      </p:sp>
    </p:spTree>
    <p:extLst>
      <p:ext uri="{BB962C8B-B14F-4D97-AF65-F5344CB8AC3E}">
        <p14:creationId xmlns:p14="http://schemas.microsoft.com/office/powerpoint/2010/main" val="1327778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track progress towards survey completion, the first thing the supervisor needs to do is to download all the data from the server.</a:t>
            </a:r>
            <a:endParaRPr lang="en-US" sz="1200" dirty="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4</a:t>
            </a:fld>
            <a:endParaRPr lang="en-GB"/>
          </a:p>
        </p:txBody>
      </p:sp>
    </p:spTree>
    <p:extLst>
      <p:ext uri="{BB962C8B-B14F-4D97-AF65-F5344CB8AC3E}">
        <p14:creationId xmlns:p14="http://schemas.microsoft.com/office/powerpoint/2010/main" val="2934204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GB" sz="1200" b="0" i="0" u="none" strike="noStrike" kern="1200" dirty="0">
                <a:solidFill>
                  <a:schemeClr val="tx1"/>
                </a:solidFill>
                <a:effectLst/>
                <a:latin typeface="+mn-lt"/>
                <a:ea typeface="+mn-ea"/>
                <a:cs typeface="+mn-cs"/>
              </a:rPr>
              <a:t>The supervisor needs to download all data from the server to generate and view reports on facility coverage.</a:t>
            </a:r>
            <a:r>
              <a:rPr lang="en-US" sz="1200" b="0" i="0" kern="1200" dirty="0">
                <a:solidFill>
                  <a:schemeClr val="tx1"/>
                </a:solidFill>
                <a:effectLst/>
                <a:latin typeface="+mn-lt"/>
                <a:ea typeface="+mn-ea"/>
                <a:cs typeface="+mn-cs"/>
              </a:rPr>
              <a:t>​</a:t>
            </a:r>
          </a:p>
          <a:p>
            <a:pPr rtl="0" fontAlgn="base"/>
            <a:r>
              <a:rPr lang="en-GB"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To download all data, the supervisor needs to select the “Download all data” option from the main menu.</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If data is downloaded successfully, the message “HHFA data downloaded successfully!” will appear and the application will return to the main menu.</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5</a:t>
            </a:fld>
            <a:endParaRPr lang="en-GB"/>
          </a:p>
        </p:txBody>
      </p:sp>
    </p:spTree>
    <p:extLst>
      <p:ext uri="{BB962C8B-B14F-4D97-AF65-F5344CB8AC3E}">
        <p14:creationId xmlns:p14="http://schemas.microsoft.com/office/powerpoint/2010/main" val="4066766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SzPts val="2800"/>
            </a:pPr>
            <a:r>
              <a:rPr lang="en-US" sz="1200" b="0" i="0" kern="1200" dirty="0">
                <a:solidFill>
                  <a:schemeClr val="tx1"/>
                </a:solidFill>
                <a:effectLst/>
                <a:latin typeface="+mn-lt"/>
                <a:ea typeface="+mn-ea"/>
                <a:cs typeface="+mn-cs"/>
              </a:rPr>
              <a:t>Once all the data has been downloaded, the supervisor can proceed to generate and view reports.</a:t>
            </a:r>
            <a:endParaRPr lang="en-US" sz="1200" dirty="0"/>
          </a:p>
        </p:txBody>
      </p:sp>
      <p:sp>
        <p:nvSpPr>
          <p:cNvPr id="4" name="Slide Number Placeholder 3"/>
          <p:cNvSpPr>
            <a:spLocks noGrp="1"/>
          </p:cNvSpPr>
          <p:nvPr>
            <p:ph type="sldNum" sz="quarter" idx="5"/>
          </p:nvPr>
        </p:nvSpPr>
        <p:spPr/>
        <p:txBody>
          <a:bodyPr/>
          <a:lstStyle/>
          <a:p>
            <a:fld id="{7C1D9D50-C061-45AE-A04B-DE5F593CE4BE}" type="slidenum">
              <a:rPr lang="en-GB" smtClean="0"/>
              <a:t>6</a:t>
            </a:fld>
            <a:endParaRPr lang="en-GB"/>
          </a:p>
        </p:txBody>
      </p:sp>
    </p:spTree>
    <p:extLst>
      <p:ext uri="{BB962C8B-B14F-4D97-AF65-F5344CB8AC3E}">
        <p14:creationId xmlns:p14="http://schemas.microsoft.com/office/powerpoint/2010/main" val="244250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supervisor can generate 2 types of facility coverage reports to track the progress of data collection by teams.</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rtl="0" fontAlgn="base"/>
            <a:r>
              <a:rPr lang="en-IE" sz="1200" b="0" i="0" u="none" strike="noStrike" kern="1200" dirty="0">
                <a:solidFill>
                  <a:schemeClr val="tx1"/>
                </a:solidFill>
                <a:effectLst/>
                <a:latin typeface="+mn-lt"/>
                <a:ea typeface="+mn-ea"/>
                <a:cs typeface="+mn-cs"/>
              </a:rPr>
              <a:t>To </a:t>
            </a:r>
            <a:r>
              <a:rPr lang="en-GB" sz="1200" b="0" i="0" u="none" strike="noStrike" kern="1200" dirty="0">
                <a:solidFill>
                  <a:schemeClr val="tx1"/>
                </a:solidFill>
                <a:effectLst/>
                <a:latin typeface="+mn-lt"/>
                <a:ea typeface="+mn-ea"/>
                <a:cs typeface="+mn-cs"/>
              </a:rPr>
              <a:t>generate reports, the supervisor needs to:</a:t>
            </a:r>
            <a:r>
              <a:rPr lang="en-US" sz="1200" b="0" i="0" kern="1200" dirty="0">
                <a:solidFill>
                  <a:schemeClr val="tx1"/>
                </a:solidFill>
                <a:effectLst/>
                <a:latin typeface="+mn-lt"/>
                <a:ea typeface="+mn-ea"/>
                <a:cs typeface="+mn-cs"/>
              </a:rPr>
              <a:t>​</a:t>
            </a:r>
          </a:p>
          <a:p>
            <a:pPr rtl="0" fontAlgn="base"/>
            <a:r>
              <a:rPr lang="en-GB" sz="1200" b="0" i="0" kern="1200" dirty="0">
                <a:solidFill>
                  <a:schemeClr val="tx1"/>
                </a:solidFill>
                <a:effectLst/>
                <a:latin typeface="+mn-lt"/>
                <a:ea typeface="+mn-ea"/>
                <a:cs typeface="+mn-cs"/>
              </a:rPr>
              <a:t>​</a:t>
            </a:r>
          </a:p>
          <a:p>
            <a:pPr marL="228600" indent="-228600" rtl="0" fontAlgn="base">
              <a:buFont typeface="+mj-lt"/>
              <a:buAutoNum type="arabicPeriod"/>
            </a:pPr>
            <a:r>
              <a:rPr lang="en-GB" sz="1200" b="0" i="0" u="none" strike="noStrike" kern="1200" dirty="0">
                <a:solidFill>
                  <a:schemeClr val="tx1"/>
                </a:solidFill>
                <a:effectLst/>
                <a:latin typeface="+mn-lt"/>
                <a:ea typeface="+mn-ea"/>
                <a:cs typeface="+mn-cs"/>
              </a:rPr>
              <a:t>first, select the “Download all data” option from the main menu;</a:t>
            </a:r>
            <a:r>
              <a:rPr lang="en-US" sz="1200" b="0" i="0" kern="1200" dirty="0">
                <a:solidFill>
                  <a:schemeClr val="tx1"/>
                </a:solidFill>
                <a:effectLst/>
                <a:latin typeface="+mn-lt"/>
                <a:ea typeface="+mn-ea"/>
                <a:cs typeface="+mn-cs"/>
              </a:rPr>
              <a:t>​</a:t>
            </a:r>
          </a:p>
          <a:p>
            <a:pPr marL="228600" indent="-228600" rtl="0" fontAlgn="base">
              <a:buFont typeface="+mj-lt"/>
              <a:buAutoNum type="arabicPeriod"/>
            </a:pPr>
            <a:r>
              <a:rPr lang="en-GB" sz="1200" b="0" i="0" u="none" strike="noStrike" kern="1200" dirty="0">
                <a:solidFill>
                  <a:schemeClr val="tx1"/>
                </a:solidFill>
                <a:effectLst/>
                <a:latin typeface="+mn-lt"/>
                <a:ea typeface="+mn-ea"/>
                <a:cs typeface="+mn-cs"/>
              </a:rPr>
              <a:t>then, select the “View reports” option from the main menu;</a:t>
            </a:r>
            <a:r>
              <a:rPr lang="en-US" sz="1200" b="0" i="0" kern="1200" dirty="0">
                <a:solidFill>
                  <a:schemeClr val="tx1"/>
                </a:solidFill>
                <a:effectLst/>
                <a:latin typeface="+mn-lt"/>
                <a:ea typeface="+mn-ea"/>
                <a:cs typeface="+mn-cs"/>
              </a:rPr>
              <a:t>​</a:t>
            </a:r>
          </a:p>
          <a:p>
            <a:pPr marL="228600" indent="-228600" rtl="0" fontAlgn="base">
              <a:buFont typeface="+mj-lt"/>
              <a:buAutoNum type="arabicPeriod"/>
            </a:pPr>
            <a:r>
              <a:rPr lang="en-GB" sz="1200" b="0" i="0" u="none" strike="noStrike" kern="1200" dirty="0">
                <a:solidFill>
                  <a:schemeClr val="tx1"/>
                </a:solidFill>
                <a:effectLst/>
                <a:latin typeface="+mn-lt"/>
                <a:ea typeface="+mn-ea"/>
                <a:cs typeface="+mn-cs"/>
              </a:rPr>
              <a:t>next, select “Facility coverage,”; and</a:t>
            </a:r>
            <a:r>
              <a:rPr lang="en-US" sz="1200" b="0" i="0" kern="1200" dirty="0">
                <a:solidFill>
                  <a:schemeClr val="tx1"/>
                </a:solidFill>
                <a:effectLst/>
                <a:latin typeface="+mn-lt"/>
                <a:ea typeface="+mn-ea"/>
                <a:cs typeface="+mn-cs"/>
              </a:rPr>
              <a:t>​</a:t>
            </a:r>
          </a:p>
          <a:p>
            <a:pPr marL="228600" indent="-228600" rtl="0" fontAlgn="base">
              <a:buFont typeface="+mj-lt"/>
              <a:buAutoNum type="arabicPeriod"/>
            </a:pPr>
            <a:r>
              <a:rPr lang="en-GB" sz="1200" b="0" i="0" u="none" strike="noStrike" kern="1200" dirty="0">
                <a:solidFill>
                  <a:schemeClr val="tx1"/>
                </a:solidFill>
                <a:effectLst/>
                <a:latin typeface="+mn-lt"/>
                <a:ea typeface="+mn-ea"/>
                <a:cs typeface="+mn-cs"/>
              </a:rPr>
              <a:t>then choose the report type, either:</a:t>
            </a:r>
            <a:r>
              <a:rPr lang="en-US" sz="1200" b="0" i="0" kern="1200" dirty="0">
                <a:solidFill>
                  <a:schemeClr val="tx1"/>
                </a:solidFill>
                <a:effectLst/>
                <a:latin typeface="+mn-lt"/>
                <a:ea typeface="+mn-ea"/>
                <a:cs typeface="+mn-cs"/>
              </a:rPr>
              <a:t>​</a:t>
            </a:r>
          </a:p>
          <a:p>
            <a:pPr marL="685800" lvl="1" indent="-22860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“Facilities list”; or</a:t>
            </a:r>
            <a:r>
              <a:rPr lang="en-US" sz="1200" b="0" i="0" kern="1200" dirty="0">
                <a:solidFill>
                  <a:schemeClr val="tx1"/>
                </a:solidFill>
                <a:effectLst/>
                <a:latin typeface="+mn-lt"/>
                <a:ea typeface="+mn-ea"/>
                <a:cs typeface="+mn-cs"/>
              </a:rPr>
              <a:t>​</a:t>
            </a:r>
          </a:p>
          <a:p>
            <a:pPr marL="685800" lvl="1" indent="-22860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“Map view”, depending on whether the supervisor wants to see the facilities covered by their respective teams as a </a:t>
            </a:r>
            <a:r>
              <a:rPr lang="en-GB" sz="1200" b="1" i="0" u="none" strike="noStrike" kern="1200" dirty="0">
                <a:solidFill>
                  <a:schemeClr val="tx1"/>
                </a:solidFill>
                <a:effectLst/>
                <a:latin typeface="+mn-lt"/>
                <a:ea typeface="+mn-ea"/>
                <a:cs typeface="+mn-cs"/>
              </a:rPr>
              <a:t>list</a:t>
            </a:r>
            <a:r>
              <a:rPr lang="en-GB" sz="1200" b="0" i="0" u="none" strike="noStrike" kern="1200" dirty="0">
                <a:solidFill>
                  <a:schemeClr val="tx1"/>
                </a:solidFill>
                <a:effectLst/>
                <a:latin typeface="+mn-lt"/>
                <a:ea typeface="+mn-ea"/>
                <a:cs typeface="+mn-cs"/>
              </a:rPr>
              <a:t> or as a </a:t>
            </a:r>
            <a:r>
              <a:rPr lang="en-GB" sz="1200" b="1" i="0" u="none" strike="noStrike" kern="1200" dirty="0">
                <a:solidFill>
                  <a:schemeClr val="tx1"/>
                </a:solidFill>
                <a:effectLst/>
                <a:latin typeface="+mn-lt"/>
                <a:ea typeface="+mn-ea"/>
                <a:cs typeface="+mn-cs"/>
              </a:rPr>
              <a:t>map</a:t>
            </a:r>
            <a:r>
              <a:rPr lang="en-GB"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7</a:t>
            </a:fld>
            <a:endParaRPr lang="en-GB"/>
          </a:p>
        </p:txBody>
      </p:sp>
    </p:spTree>
    <p:extLst>
      <p:ext uri="{BB962C8B-B14F-4D97-AF65-F5344CB8AC3E}">
        <p14:creationId xmlns:p14="http://schemas.microsoft.com/office/powerpoint/2010/main" val="1629596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spcAft>
                <a:spcPts val="0"/>
              </a:spcAft>
              <a:buClrTx/>
              <a:buSzTx/>
              <a:buFont typeface="Arial" panose="020B0604020202020204" pitchFamily="34" charset="0"/>
              <a:buNone/>
              <a:tabLst/>
              <a:defRPr/>
            </a:pPr>
            <a:r>
              <a:rPr lang="en-GB" sz="1200" b="0" i="0" kern="1200" dirty="0">
                <a:solidFill>
                  <a:schemeClr val="tx1"/>
                </a:solidFill>
                <a:effectLst/>
                <a:latin typeface="+mn-lt"/>
                <a:ea typeface="+mn-ea"/>
                <a:cs typeface="+mn-cs"/>
              </a:rPr>
              <a:t>If the supervisor wants to view a list of the facilities, they need to choose "Facilities list".</a:t>
            </a:r>
            <a:endParaRPr lang="en-GB" dirty="0">
              <a:effectLst/>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8</a:t>
            </a:fld>
            <a:endParaRPr lang="en-GB"/>
          </a:p>
        </p:txBody>
      </p:sp>
    </p:spTree>
    <p:extLst>
      <p:ext uri="{BB962C8B-B14F-4D97-AF65-F5344CB8AC3E}">
        <p14:creationId xmlns:p14="http://schemas.microsoft.com/office/powerpoint/2010/main" val="2527340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functionality allows the supervisor to create a</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custom report based on the following 3 query criteria:</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report of the facilities in </a:t>
            </a:r>
            <a:r>
              <a:rPr lang="en-US" sz="1200" b="1" i="0" u="none" strike="noStrike" kern="1200" dirty="0">
                <a:solidFill>
                  <a:schemeClr val="tx1"/>
                </a:solidFill>
                <a:effectLst/>
                <a:latin typeface="+mn-lt"/>
                <a:ea typeface="+mn-ea"/>
                <a:cs typeface="+mn-cs"/>
              </a:rPr>
              <a:t>all regions </a:t>
            </a:r>
            <a:r>
              <a:rPr lang="en-US" sz="1200" b="0" i="0" u="none" strike="noStrike" kern="1200" dirty="0">
                <a:solidFill>
                  <a:schemeClr val="tx1"/>
                </a:solidFill>
                <a:effectLst/>
                <a:latin typeface="+mn-lt"/>
                <a:ea typeface="+mn-ea"/>
                <a:cs typeface="+mn-cs"/>
              </a:rPr>
              <a:t>visited by teams on </a:t>
            </a:r>
            <a:r>
              <a:rPr lang="en-US" sz="1200" b="1" i="0" u="none" strike="noStrike" kern="1200" dirty="0">
                <a:solidFill>
                  <a:schemeClr val="tx1"/>
                </a:solidFill>
                <a:effectLst/>
                <a:latin typeface="+mn-lt"/>
                <a:ea typeface="+mn-ea"/>
                <a:cs typeface="+mn-cs"/>
              </a:rPr>
              <a:t>a specified date</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9</a:t>
            </a:fld>
            <a:endParaRPr lang="en-GB"/>
          </a:p>
        </p:txBody>
      </p:sp>
    </p:spTree>
    <p:extLst>
      <p:ext uri="{BB962C8B-B14F-4D97-AF65-F5344CB8AC3E}">
        <p14:creationId xmlns:p14="http://schemas.microsoft.com/office/powerpoint/2010/main" val="1479369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79F1-05A3-4387-9047-8268792CE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C9257D8-8E90-4BD3-BD75-EC6A1FDFC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9512706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7B00-9E38-48BD-BD42-585E5B855D6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162318-839A-4DDB-AF7F-45DACAE6C3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C987B4-2514-406D-B06A-514A36A9744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27/03/2023</a:t>
            </a:fld>
            <a:endParaRPr lang="en-GB"/>
          </a:p>
        </p:txBody>
      </p:sp>
      <p:sp>
        <p:nvSpPr>
          <p:cNvPr id="5" name="Footer Placeholder 4">
            <a:extLst>
              <a:ext uri="{FF2B5EF4-FFF2-40B4-BE49-F238E27FC236}">
                <a16:creationId xmlns:a16="http://schemas.microsoft.com/office/drawing/2014/main" id="{F07EC6CB-FB4B-4747-A6C9-07B449B88E7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7130FBF-9DC0-41DC-B410-5E37DDED097C}"/>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88486488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54561-7F4C-422F-8E1F-711420A6B4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54B118-3C98-497F-B8E6-AEBCC31A99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89668B-8E65-4318-9CEE-0F1452AD7E84}"/>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27/03/2023</a:t>
            </a:fld>
            <a:endParaRPr lang="en-GB"/>
          </a:p>
        </p:txBody>
      </p:sp>
      <p:sp>
        <p:nvSpPr>
          <p:cNvPr id="5" name="Footer Placeholder 4">
            <a:extLst>
              <a:ext uri="{FF2B5EF4-FFF2-40B4-BE49-F238E27FC236}">
                <a16:creationId xmlns:a16="http://schemas.microsoft.com/office/drawing/2014/main" id="{FE3DDD7F-A795-48C9-A231-763010EBFAD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123A3BD-0C69-402D-A27C-A44D40452D00}"/>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173104688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6A1C-CFCE-4465-ABAA-B8C208D21A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FC2C64-E46C-497D-8F72-DC94C614AA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C0DD8F-9785-4942-ACD0-C6B973D8EFA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27/03/2023</a:t>
            </a:fld>
            <a:endParaRPr lang="en-GB"/>
          </a:p>
        </p:txBody>
      </p:sp>
      <p:sp>
        <p:nvSpPr>
          <p:cNvPr id="5" name="Footer Placeholder 4">
            <a:extLst>
              <a:ext uri="{FF2B5EF4-FFF2-40B4-BE49-F238E27FC236}">
                <a16:creationId xmlns:a16="http://schemas.microsoft.com/office/drawing/2014/main" id="{0E2E645A-8142-4BF4-AAEA-2FBD85F054C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0B24A14-094F-464A-B7D7-1E73DADE4426}"/>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9098181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BEEE-DAE7-4F47-8541-54166AF1BE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BA12E93-C960-4135-8A27-F88922A9C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DB0224-69A1-4B8A-9CFB-05EA2A0E1233}"/>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27/03/2023</a:t>
            </a:fld>
            <a:endParaRPr lang="en-GB"/>
          </a:p>
        </p:txBody>
      </p:sp>
      <p:sp>
        <p:nvSpPr>
          <p:cNvPr id="5" name="Footer Placeholder 4">
            <a:extLst>
              <a:ext uri="{FF2B5EF4-FFF2-40B4-BE49-F238E27FC236}">
                <a16:creationId xmlns:a16="http://schemas.microsoft.com/office/drawing/2014/main" id="{0EBEA8A2-0B04-40FB-8BDB-6D62EAEF7E8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57393D8-AEEE-4AA2-BCB6-53E8C3FD0789}"/>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400338824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C8C3-7C4A-4EE6-B177-515F3C8AE4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F43D30-0AED-4F72-8850-D78E9DA62B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7DBDC9-5432-419C-81D3-7339C35C66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BC437F-64CD-4199-9402-DB1AC565868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27/03/2023</a:t>
            </a:fld>
            <a:endParaRPr lang="en-GB"/>
          </a:p>
        </p:txBody>
      </p:sp>
      <p:sp>
        <p:nvSpPr>
          <p:cNvPr id="6" name="Footer Placeholder 5">
            <a:extLst>
              <a:ext uri="{FF2B5EF4-FFF2-40B4-BE49-F238E27FC236}">
                <a16:creationId xmlns:a16="http://schemas.microsoft.com/office/drawing/2014/main" id="{60DE094F-4283-4248-A6E4-76FAA65312B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2653E755-361D-4A07-9A04-F3672E0B4E8E}"/>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5106574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F21F-A968-449D-9FA2-CD5BD9EEE6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607DC4-998D-4CFC-8745-1C33E9C6F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33E50B-6A8C-4134-8F3C-2EBD034B6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0FA19B-EC28-42AD-970C-0FBA3DF7C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7156B2-52AE-4203-82A9-0A3A38D4EC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99B79C6-97D2-47ED-9D6F-89F52B67B6C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27/03/2023</a:t>
            </a:fld>
            <a:endParaRPr lang="en-GB"/>
          </a:p>
        </p:txBody>
      </p:sp>
      <p:sp>
        <p:nvSpPr>
          <p:cNvPr id="8" name="Footer Placeholder 7">
            <a:extLst>
              <a:ext uri="{FF2B5EF4-FFF2-40B4-BE49-F238E27FC236}">
                <a16:creationId xmlns:a16="http://schemas.microsoft.com/office/drawing/2014/main" id="{A5088382-302A-42A5-96FC-00CD76AF286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363C413-632F-487F-A064-ECCFF20CC198}"/>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50128560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E986-CC09-40CB-8794-728D3A4D50A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1C4580-E0E0-410E-A8EF-559635424170}"/>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27/03/2023</a:t>
            </a:fld>
            <a:endParaRPr lang="en-GB"/>
          </a:p>
        </p:txBody>
      </p:sp>
      <p:sp>
        <p:nvSpPr>
          <p:cNvPr id="4" name="Footer Placeholder 3">
            <a:extLst>
              <a:ext uri="{FF2B5EF4-FFF2-40B4-BE49-F238E27FC236}">
                <a16:creationId xmlns:a16="http://schemas.microsoft.com/office/drawing/2014/main" id="{7A0021B1-B1A5-4390-9931-62B9973AD62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16EE1ED0-6B72-4D34-AF65-543DAD8F5BA1}"/>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02150598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1B427D-848C-4440-B914-46185C91A9C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27/03/2023</a:t>
            </a:fld>
            <a:endParaRPr lang="en-GB"/>
          </a:p>
        </p:txBody>
      </p:sp>
      <p:sp>
        <p:nvSpPr>
          <p:cNvPr id="3" name="Footer Placeholder 2">
            <a:extLst>
              <a:ext uri="{FF2B5EF4-FFF2-40B4-BE49-F238E27FC236}">
                <a16:creationId xmlns:a16="http://schemas.microsoft.com/office/drawing/2014/main" id="{25E70E5F-7E9C-4E79-B83A-F4E7F164742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44BBC04C-EDBB-432A-BF79-45E0343C5533}"/>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7409239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81D-9C7D-4187-9515-3D6F62106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345368-E801-4D4A-B2F4-A47CEC9BB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BD52-441C-459D-BF68-BD401B80A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D469C6-7A38-4890-B220-CFCECB42C6A1}"/>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27/03/2023</a:t>
            </a:fld>
            <a:endParaRPr lang="en-GB"/>
          </a:p>
        </p:txBody>
      </p:sp>
      <p:sp>
        <p:nvSpPr>
          <p:cNvPr id="6" name="Footer Placeholder 5">
            <a:extLst>
              <a:ext uri="{FF2B5EF4-FFF2-40B4-BE49-F238E27FC236}">
                <a16:creationId xmlns:a16="http://schemas.microsoft.com/office/drawing/2014/main" id="{D86B9655-B326-4380-AD04-96DBAA6BCDE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9750C96-C745-4135-AE92-FA4AE6EC7697}"/>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89938352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FD55-E903-4166-B501-905B0C2BA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2E65C9-DDAA-466A-A6FC-7D116EDC8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0AA80B-212E-41D3-87AF-FC58A5D07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63AF25-52CF-4127-AE62-8E55B6DAE27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27/03/2023</a:t>
            </a:fld>
            <a:endParaRPr lang="en-GB"/>
          </a:p>
        </p:txBody>
      </p:sp>
      <p:sp>
        <p:nvSpPr>
          <p:cNvPr id="6" name="Footer Placeholder 5">
            <a:extLst>
              <a:ext uri="{FF2B5EF4-FFF2-40B4-BE49-F238E27FC236}">
                <a16:creationId xmlns:a16="http://schemas.microsoft.com/office/drawing/2014/main" id="{6294994E-CCCB-42D2-A6E5-F7BFB558CABB}"/>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866B599-E99E-4B76-A90C-C8233724FA4A}"/>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6445391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AB451-C634-4A9E-BFB0-9D91D0869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E72FA12-8D9E-475C-A9D6-5357EB51C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72613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10.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11.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2.jpg"/><Relationship Id="rId5" Type="http://schemas.openxmlformats.org/officeDocument/2006/relationships/image" Target="../media/image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3.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15.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18.jpg"/><Relationship Id="rId5" Type="http://schemas.openxmlformats.org/officeDocument/2006/relationships/image" Target="../media/image5.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notesSlide" Target="../notesSlides/notesSlide17.xml"/><Relationship Id="rId7" Type="http://schemas.openxmlformats.org/officeDocument/2006/relationships/image" Target="../media/image20.jp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9.jpg"/><Relationship Id="rId5" Type="http://schemas.openxmlformats.org/officeDocument/2006/relationships/image" Target="../media/image5.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notesSlide" Target="../notesSlides/notesSlide18.xml"/><Relationship Id="rId7" Type="http://schemas.openxmlformats.org/officeDocument/2006/relationships/image" Target="../media/image23.jp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22.jpg"/><Relationship Id="rId5" Type="http://schemas.openxmlformats.org/officeDocument/2006/relationships/image" Target="../media/image5.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7.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8.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BB4486-8548-7693-0F10-43CD15A9C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grpSp>
        <p:nvGrpSpPr>
          <p:cNvPr id="2" name="Group 1">
            <a:extLst>
              <a:ext uri="{FF2B5EF4-FFF2-40B4-BE49-F238E27FC236}">
                <a16:creationId xmlns:a16="http://schemas.microsoft.com/office/drawing/2014/main" id="{AEFF31C0-596D-4351-B46F-8440B6312256}"/>
              </a:ext>
            </a:extLst>
          </p:cNvPr>
          <p:cNvGrpSpPr/>
          <p:nvPr/>
        </p:nvGrpSpPr>
        <p:grpSpPr>
          <a:xfrm>
            <a:off x="1" y="1805920"/>
            <a:ext cx="12175670" cy="3243080"/>
            <a:chOff x="1" y="1805920"/>
            <a:chExt cx="12175670" cy="3243080"/>
          </a:xfrm>
        </p:grpSpPr>
        <p:grpSp>
          <p:nvGrpSpPr>
            <p:cNvPr id="31" name="Group 30">
              <a:extLst>
                <a:ext uri="{FF2B5EF4-FFF2-40B4-BE49-F238E27FC236}">
                  <a16:creationId xmlns:a16="http://schemas.microsoft.com/office/drawing/2014/main" id="{B73EB9B5-8DB0-C2BA-6F75-5397B8DDBBCD}"/>
                </a:ext>
              </a:extLst>
            </p:cNvPr>
            <p:cNvGrpSpPr/>
            <p:nvPr/>
          </p:nvGrpSpPr>
          <p:grpSpPr>
            <a:xfrm>
              <a:off x="3225226" y="1805920"/>
              <a:ext cx="8950445" cy="3240000"/>
              <a:chOff x="3225226" y="1805920"/>
              <a:chExt cx="8950445" cy="3240000"/>
            </a:xfrm>
          </p:grpSpPr>
          <p:sp>
            <p:nvSpPr>
              <p:cNvPr id="32" name="Rectangle 31">
                <a:extLst>
                  <a:ext uri="{FF2B5EF4-FFF2-40B4-BE49-F238E27FC236}">
                    <a16:creationId xmlns:a16="http://schemas.microsoft.com/office/drawing/2014/main" id="{3209C60B-4EAE-983B-EB90-2186CBA79AFC}"/>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3" name="Group 32">
                <a:extLst>
                  <a:ext uri="{FF2B5EF4-FFF2-40B4-BE49-F238E27FC236}">
                    <a16:creationId xmlns:a16="http://schemas.microsoft.com/office/drawing/2014/main" id="{7A08889B-A57A-D7C8-EAE7-BACEAFFB47D7}"/>
                  </a:ext>
                </a:extLst>
              </p:cNvPr>
              <p:cNvGrpSpPr/>
              <p:nvPr/>
            </p:nvGrpSpPr>
            <p:grpSpPr>
              <a:xfrm>
                <a:off x="3497856" y="2398647"/>
                <a:ext cx="8363936" cy="2024337"/>
                <a:chOff x="3029663" y="2615289"/>
                <a:chExt cx="8363936" cy="2024337"/>
              </a:xfrm>
            </p:grpSpPr>
            <p:sp>
              <p:nvSpPr>
                <p:cNvPr id="35" name="TextBox 34">
                  <a:extLst>
                    <a:ext uri="{FF2B5EF4-FFF2-40B4-BE49-F238E27FC236}">
                      <a16:creationId xmlns:a16="http://schemas.microsoft.com/office/drawing/2014/main" id="{6C5CA4A5-1A67-5576-0CC7-176E1C118893}"/>
                    </a:ext>
                  </a:extLst>
                </p:cNvPr>
                <p:cNvSpPr txBox="1"/>
                <p:nvPr/>
              </p:nvSpPr>
              <p:spPr>
                <a:xfrm>
                  <a:off x="3029663" y="2615289"/>
                  <a:ext cx="4720763" cy="595869"/>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3600" dirty="0"/>
                    <a:t>Unit 7</a:t>
                  </a:r>
                </a:p>
              </p:txBody>
            </p:sp>
            <p:sp>
              <p:nvSpPr>
                <p:cNvPr id="36" name="TextBox 35">
                  <a:extLst>
                    <a:ext uri="{FF2B5EF4-FFF2-40B4-BE49-F238E27FC236}">
                      <a16:creationId xmlns:a16="http://schemas.microsoft.com/office/drawing/2014/main" id="{8E7EEC0C-39AC-6792-600F-2FF2EFB7D9EB}"/>
                    </a:ext>
                  </a:extLst>
                </p:cNvPr>
                <p:cNvSpPr txBox="1"/>
                <p:nvPr/>
              </p:nvSpPr>
              <p:spPr>
                <a:xfrm>
                  <a:off x="3029663" y="3211158"/>
                  <a:ext cx="8363936" cy="1428468"/>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4800" dirty="0"/>
                    <a:t>Tracking progress towards survey completion</a:t>
                  </a:r>
                </a:p>
              </p:txBody>
            </p:sp>
          </p:grpSp>
        </p:grpSp>
        <p:pic>
          <p:nvPicPr>
            <p:cNvPr id="10" name="Picture 9">
              <a:extLst>
                <a:ext uri="{FF2B5EF4-FFF2-40B4-BE49-F238E27FC236}">
                  <a16:creationId xmlns:a16="http://schemas.microsoft.com/office/drawing/2014/main" id="{837EE406-88EA-4B8D-8328-47404BB291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Tree>
    <p:custDataLst>
      <p:tags r:id="rId1"/>
    </p:custDataLst>
    <p:extLst>
      <p:ext uri="{BB962C8B-B14F-4D97-AF65-F5344CB8AC3E}">
        <p14:creationId xmlns:p14="http://schemas.microsoft.com/office/powerpoint/2010/main" val="30067691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5. View reports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4" name="grid1">
            <a:extLst>
              <a:ext uri="{FF2B5EF4-FFF2-40B4-BE49-F238E27FC236}">
                <a16:creationId xmlns:a16="http://schemas.microsoft.com/office/drawing/2014/main" id="{0A2110F6-2514-415E-9EDC-F53DB47E816B}"/>
              </a:ext>
            </a:extLst>
          </p:cNvPr>
          <p:cNvSpPr txBox="1"/>
          <p:nvPr/>
        </p:nvSpPr>
        <p:spPr>
          <a:xfrm>
            <a:off x="734149" y="797556"/>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5" name="data collector">
            <a:extLst>
              <a:ext uri="{FF2B5EF4-FFF2-40B4-BE49-F238E27FC236}">
                <a16:creationId xmlns:a16="http://schemas.microsoft.com/office/drawing/2014/main" id="{A90C2F94-D32A-4FD0-BAB9-53F384E2D4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483" y="872636"/>
            <a:ext cx="955830" cy="955830"/>
          </a:xfrm>
          <a:prstGeom prst="rect">
            <a:avLst/>
          </a:prstGeom>
        </p:spPr>
      </p:pic>
      <p:sp>
        <p:nvSpPr>
          <p:cNvPr id="26" name="subtitle">
            <a:extLst>
              <a:ext uri="{FF2B5EF4-FFF2-40B4-BE49-F238E27FC236}">
                <a16:creationId xmlns:a16="http://schemas.microsoft.com/office/drawing/2014/main" id="{879B1850-288C-482E-AB82-9EF808D2C6D1}"/>
              </a:ext>
            </a:extLst>
          </p:cNvPr>
          <p:cNvSpPr txBox="1"/>
          <p:nvPr/>
        </p:nvSpPr>
        <p:spPr>
          <a:xfrm>
            <a:off x="1998647" y="1147835"/>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Facility coverage review – List view (</a:t>
            </a:r>
            <a:r>
              <a:rPr lang="en-GB" sz="2400" b="1" dirty="0">
                <a:solidFill>
                  <a:schemeClr val="tx1">
                    <a:lumMod val="65000"/>
                    <a:lumOff val="35000"/>
                  </a:schemeClr>
                </a:solidFill>
              </a:rPr>
              <a:t>SPECIFIC REGION </a:t>
            </a:r>
            <a:r>
              <a:rPr lang="en-GB" sz="2400" dirty="0">
                <a:solidFill>
                  <a:schemeClr val="tx1">
                    <a:lumMod val="65000"/>
                    <a:lumOff val="35000"/>
                  </a:schemeClr>
                </a:solidFill>
              </a:rPr>
              <a:t>on a date)</a:t>
            </a:r>
          </a:p>
        </p:txBody>
      </p:sp>
      <p:pic>
        <p:nvPicPr>
          <p:cNvPr id="13" name="Picture 12">
            <a:extLst>
              <a:ext uri="{FF2B5EF4-FFF2-40B4-BE49-F238E27FC236}">
                <a16:creationId xmlns:a16="http://schemas.microsoft.com/office/drawing/2014/main" id="{25A81FB9-10BE-4BA7-A668-25CFEDABDAFB}"/>
              </a:ext>
            </a:extLst>
          </p:cNvPr>
          <p:cNvPicPr>
            <a:picLocks noChangeAspect="1"/>
          </p:cNvPicPr>
          <p:nvPr/>
        </p:nvPicPr>
        <p:blipFill>
          <a:blip r:embed="rId6"/>
          <a:stretch>
            <a:fillRect/>
          </a:stretch>
        </p:blipFill>
        <p:spPr>
          <a:xfrm>
            <a:off x="741865" y="3041462"/>
            <a:ext cx="2864033" cy="3139996"/>
          </a:xfrm>
          <a:prstGeom prst="rect">
            <a:avLst/>
          </a:prstGeom>
        </p:spPr>
      </p:pic>
      <p:pic>
        <p:nvPicPr>
          <p:cNvPr id="14" name="Picture 13">
            <a:extLst>
              <a:ext uri="{FF2B5EF4-FFF2-40B4-BE49-F238E27FC236}">
                <a16:creationId xmlns:a16="http://schemas.microsoft.com/office/drawing/2014/main" id="{91B07412-77A3-4EE9-A2D5-89CAD672D97E}"/>
              </a:ext>
            </a:extLst>
          </p:cNvPr>
          <p:cNvPicPr>
            <a:picLocks noChangeAspect="1"/>
          </p:cNvPicPr>
          <p:nvPr/>
        </p:nvPicPr>
        <p:blipFill>
          <a:blip r:embed="rId7"/>
          <a:stretch>
            <a:fillRect/>
          </a:stretch>
        </p:blipFill>
        <p:spPr>
          <a:xfrm>
            <a:off x="4410837" y="3041461"/>
            <a:ext cx="2898455" cy="3139995"/>
          </a:xfrm>
          <a:prstGeom prst="rect">
            <a:avLst/>
          </a:prstGeom>
        </p:spPr>
      </p:pic>
      <p:pic>
        <p:nvPicPr>
          <p:cNvPr id="15" name="Picture 14">
            <a:extLst>
              <a:ext uri="{FF2B5EF4-FFF2-40B4-BE49-F238E27FC236}">
                <a16:creationId xmlns:a16="http://schemas.microsoft.com/office/drawing/2014/main" id="{0F7E5B49-B1A0-46CB-A933-46685E8F2A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7067" y="3425244"/>
            <a:ext cx="3552802" cy="2338058"/>
          </a:xfrm>
          <a:prstGeom prst="rect">
            <a:avLst/>
          </a:prstGeom>
          <a:ln>
            <a:solidFill>
              <a:schemeClr val="bg1">
                <a:lumMod val="65000"/>
              </a:schemeClr>
            </a:solidFill>
          </a:ln>
        </p:spPr>
      </p:pic>
      <p:sp>
        <p:nvSpPr>
          <p:cNvPr id="16" name="Rectangle 15">
            <a:extLst>
              <a:ext uri="{FF2B5EF4-FFF2-40B4-BE49-F238E27FC236}">
                <a16:creationId xmlns:a16="http://schemas.microsoft.com/office/drawing/2014/main" id="{A633021A-BD53-450B-8673-E5ECC04E460C}"/>
              </a:ext>
            </a:extLst>
          </p:cNvPr>
          <p:cNvSpPr/>
          <p:nvPr/>
        </p:nvSpPr>
        <p:spPr>
          <a:xfrm>
            <a:off x="806824" y="4225365"/>
            <a:ext cx="2755152" cy="425692"/>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6CBD592-63EE-40EF-9A5B-E3B96E76442B}"/>
              </a:ext>
            </a:extLst>
          </p:cNvPr>
          <p:cNvSpPr/>
          <p:nvPr/>
        </p:nvSpPr>
        <p:spPr>
          <a:xfrm>
            <a:off x="4464762" y="3788978"/>
            <a:ext cx="2790604" cy="43638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864A25B5-01D7-40CF-ADF0-D076135A4769}"/>
              </a:ext>
            </a:extLst>
          </p:cNvPr>
          <p:cNvSpPr/>
          <p:nvPr/>
        </p:nvSpPr>
        <p:spPr>
          <a:xfrm>
            <a:off x="8993200" y="4376134"/>
            <a:ext cx="1613840" cy="417935"/>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ustDataLst>
      <p:tags r:id="rId1"/>
    </p:custDataLst>
    <p:extLst>
      <p:ext uri="{BB962C8B-B14F-4D97-AF65-F5344CB8AC3E}">
        <p14:creationId xmlns:p14="http://schemas.microsoft.com/office/powerpoint/2010/main" val="42414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6" grpId="0" animBg="1"/>
      <p:bldP spid="18"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5. View reports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4" name="grid1">
            <a:extLst>
              <a:ext uri="{FF2B5EF4-FFF2-40B4-BE49-F238E27FC236}">
                <a16:creationId xmlns:a16="http://schemas.microsoft.com/office/drawing/2014/main" id="{0A2110F6-2514-415E-9EDC-F53DB47E816B}"/>
              </a:ext>
            </a:extLst>
          </p:cNvPr>
          <p:cNvSpPr txBox="1"/>
          <p:nvPr/>
        </p:nvSpPr>
        <p:spPr>
          <a:xfrm>
            <a:off x="734149" y="797556"/>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5" name="data collector">
            <a:extLst>
              <a:ext uri="{FF2B5EF4-FFF2-40B4-BE49-F238E27FC236}">
                <a16:creationId xmlns:a16="http://schemas.microsoft.com/office/drawing/2014/main" id="{A90C2F94-D32A-4FD0-BAB9-53F384E2D4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483" y="872636"/>
            <a:ext cx="955830" cy="955830"/>
          </a:xfrm>
          <a:prstGeom prst="rect">
            <a:avLst/>
          </a:prstGeom>
        </p:spPr>
      </p:pic>
      <p:sp>
        <p:nvSpPr>
          <p:cNvPr id="26" name="subtitle">
            <a:extLst>
              <a:ext uri="{FF2B5EF4-FFF2-40B4-BE49-F238E27FC236}">
                <a16:creationId xmlns:a16="http://schemas.microsoft.com/office/drawing/2014/main" id="{879B1850-288C-482E-AB82-9EF808D2C6D1}"/>
              </a:ext>
            </a:extLst>
          </p:cNvPr>
          <p:cNvSpPr txBox="1"/>
          <p:nvPr/>
        </p:nvSpPr>
        <p:spPr>
          <a:xfrm>
            <a:off x="1998647" y="1147835"/>
            <a:ext cx="956122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Facility coverage review – List view (</a:t>
            </a:r>
            <a:r>
              <a:rPr lang="en-GB" sz="2400" b="1" dirty="0">
                <a:solidFill>
                  <a:schemeClr val="tx1">
                    <a:lumMod val="65000"/>
                    <a:lumOff val="35000"/>
                  </a:schemeClr>
                </a:solidFill>
              </a:rPr>
              <a:t>SPECIFIC DISTRICT </a:t>
            </a:r>
            <a:r>
              <a:rPr lang="en-GB" sz="2400" dirty="0">
                <a:solidFill>
                  <a:schemeClr val="tx1">
                    <a:lumMod val="65000"/>
                    <a:lumOff val="35000"/>
                  </a:schemeClr>
                </a:solidFill>
              </a:rPr>
              <a:t>on a date)</a:t>
            </a:r>
          </a:p>
        </p:txBody>
      </p:sp>
      <p:pic>
        <p:nvPicPr>
          <p:cNvPr id="13" name="Picture 12">
            <a:extLst>
              <a:ext uri="{FF2B5EF4-FFF2-40B4-BE49-F238E27FC236}">
                <a16:creationId xmlns:a16="http://schemas.microsoft.com/office/drawing/2014/main" id="{25A81FB9-10BE-4BA7-A668-25CFEDABDAFB}"/>
              </a:ext>
            </a:extLst>
          </p:cNvPr>
          <p:cNvPicPr>
            <a:picLocks noChangeAspect="1"/>
          </p:cNvPicPr>
          <p:nvPr/>
        </p:nvPicPr>
        <p:blipFill>
          <a:blip r:embed="rId6"/>
          <a:stretch>
            <a:fillRect/>
          </a:stretch>
        </p:blipFill>
        <p:spPr>
          <a:xfrm>
            <a:off x="741865" y="3041462"/>
            <a:ext cx="2864033" cy="3139996"/>
          </a:xfrm>
          <a:prstGeom prst="rect">
            <a:avLst/>
          </a:prstGeom>
        </p:spPr>
      </p:pic>
      <p:pic>
        <p:nvPicPr>
          <p:cNvPr id="14" name="Picture 13">
            <a:extLst>
              <a:ext uri="{FF2B5EF4-FFF2-40B4-BE49-F238E27FC236}">
                <a16:creationId xmlns:a16="http://schemas.microsoft.com/office/drawing/2014/main" id="{91B07412-77A3-4EE9-A2D5-89CAD672D97E}"/>
              </a:ext>
            </a:extLst>
          </p:cNvPr>
          <p:cNvPicPr>
            <a:picLocks noChangeAspect="1"/>
          </p:cNvPicPr>
          <p:nvPr/>
        </p:nvPicPr>
        <p:blipFill>
          <a:blip r:embed="rId7"/>
          <a:stretch>
            <a:fillRect/>
          </a:stretch>
        </p:blipFill>
        <p:spPr>
          <a:xfrm>
            <a:off x="4410837" y="3041461"/>
            <a:ext cx="2898455" cy="3139995"/>
          </a:xfrm>
          <a:prstGeom prst="rect">
            <a:avLst/>
          </a:prstGeom>
        </p:spPr>
      </p:pic>
      <p:sp>
        <p:nvSpPr>
          <p:cNvPr id="16" name="Rectangle 15">
            <a:extLst>
              <a:ext uri="{FF2B5EF4-FFF2-40B4-BE49-F238E27FC236}">
                <a16:creationId xmlns:a16="http://schemas.microsoft.com/office/drawing/2014/main" id="{A633021A-BD53-450B-8673-E5ECC04E460C}"/>
              </a:ext>
            </a:extLst>
          </p:cNvPr>
          <p:cNvSpPr/>
          <p:nvPr/>
        </p:nvSpPr>
        <p:spPr>
          <a:xfrm>
            <a:off x="806824" y="4225365"/>
            <a:ext cx="2755152" cy="425692"/>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06CBD592-63EE-40EF-9A5B-E3B96E76442B}"/>
              </a:ext>
            </a:extLst>
          </p:cNvPr>
          <p:cNvSpPr/>
          <p:nvPr/>
        </p:nvSpPr>
        <p:spPr>
          <a:xfrm>
            <a:off x="4410837" y="4214670"/>
            <a:ext cx="2790604" cy="43638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20FA20A8-C103-4644-B294-EB42BAA8FD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7067" y="3425244"/>
            <a:ext cx="3552802" cy="2338058"/>
          </a:xfrm>
          <a:prstGeom prst="rect">
            <a:avLst/>
          </a:prstGeom>
          <a:ln>
            <a:solidFill>
              <a:schemeClr val="bg1">
                <a:lumMod val="65000"/>
              </a:schemeClr>
            </a:solidFill>
          </a:ln>
        </p:spPr>
      </p:pic>
      <p:sp>
        <p:nvSpPr>
          <p:cNvPr id="22" name="Rectangle 21">
            <a:extLst>
              <a:ext uri="{FF2B5EF4-FFF2-40B4-BE49-F238E27FC236}">
                <a16:creationId xmlns:a16="http://schemas.microsoft.com/office/drawing/2014/main" id="{877E283A-C2C5-4FB2-A74A-DE915E6FF22F}"/>
              </a:ext>
            </a:extLst>
          </p:cNvPr>
          <p:cNvSpPr/>
          <p:nvPr/>
        </p:nvSpPr>
        <p:spPr>
          <a:xfrm>
            <a:off x="8993200" y="4376134"/>
            <a:ext cx="1613840" cy="417935"/>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ustDataLst>
      <p:tags r:id="rId1"/>
    </p:custDataLst>
    <p:extLst>
      <p:ext uri="{BB962C8B-B14F-4D97-AF65-F5344CB8AC3E}">
        <p14:creationId xmlns:p14="http://schemas.microsoft.com/office/powerpoint/2010/main" val="9100273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6" grpId="0" animBg="1"/>
      <p:bldP spid="18"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5. View reports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4" name="grid1">
            <a:extLst>
              <a:ext uri="{FF2B5EF4-FFF2-40B4-BE49-F238E27FC236}">
                <a16:creationId xmlns:a16="http://schemas.microsoft.com/office/drawing/2014/main" id="{0A2110F6-2514-415E-9EDC-F53DB47E816B}"/>
              </a:ext>
            </a:extLst>
          </p:cNvPr>
          <p:cNvSpPr txBox="1"/>
          <p:nvPr/>
        </p:nvSpPr>
        <p:spPr>
          <a:xfrm>
            <a:off x="734149" y="797556"/>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5" name="data collector">
            <a:extLst>
              <a:ext uri="{FF2B5EF4-FFF2-40B4-BE49-F238E27FC236}">
                <a16:creationId xmlns:a16="http://schemas.microsoft.com/office/drawing/2014/main" id="{A90C2F94-D32A-4FD0-BAB9-53F384E2D4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483" y="872636"/>
            <a:ext cx="955830" cy="955830"/>
          </a:xfrm>
          <a:prstGeom prst="rect">
            <a:avLst/>
          </a:prstGeom>
        </p:spPr>
      </p:pic>
      <p:sp>
        <p:nvSpPr>
          <p:cNvPr id="26" name="subtitle">
            <a:extLst>
              <a:ext uri="{FF2B5EF4-FFF2-40B4-BE49-F238E27FC236}">
                <a16:creationId xmlns:a16="http://schemas.microsoft.com/office/drawing/2014/main" id="{879B1850-288C-482E-AB82-9EF808D2C6D1}"/>
              </a:ext>
            </a:extLst>
          </p:cNvPr>
          <p:cNvSpPr txBox="1"/>
          <p:nvPr/>
        </p:nvSpPr>
        <p:spPr>
          <a:xfrm>
            <a:off x="1998647" y="1147835"/>
            <a:ext cx="956122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Facility coverage review – </a:t>
            </a:r>
            <a:r>
              <a:rPr lang="en-GB" sz="2400" b="1" dirty="0">
                <a:solidFill>
                  <a:schemeClr val="tx1">
                    <a:lumMod val="65000"/>
                    <a:lumOff val="35000"/>
                  </a:schemeClr>
                </a:solidFill>
              </a:rPr>
              <a:t>List view</a:t>
            </a:r>
          </a:p>
        </p:txBody>
      </p:sp>
      <p:pic>
        <p:nvPicPr>
          <p:cNvPr id="17" name="Picture 16">
            <a:extLst>
              <a:ext uri="{FF2B5EF4-FFF2-40B4-BE49-F238E27FC236}">
                <a16:creationId xmlns:a16="http://schemas.microsoft.com/office/drawing/2014/main" id="{D6C94C3E-177D-44F7-98A8-2D695B8CDA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5021" y="2231782"/>
            <a:ext cx="7581957" cy="4517465"/>
          </a:xfrm>
          <a:prstGeom prst="rect">
            <a:avLst/>
          </a:prstGeom>
        </p:spPr>
      </p:pic>
      <p:sp>
        <p:nvSpPr>
          <p:cNvPr id="22" name="Rectangle 21">
            <a:extLst>
              <a:ext uri="{FF2B5EF4-FFF2-40B4-BE49-F238E27FC236}">
                <a16:creationId xmlns:a16="http://schemas.microsoft.com/office/drawing/2014/main" id="{7C8C2D11-43CC-425D-8C17-2B672A7DCA88}"/>
              </a:ext>
            </a:extLst>
          </p:cNvPr>
          <p:cNvSpPr/>
          <p:nvPr/>
        </p:nvSpPr>
        <p:spPr>
          <a:xfrm>
            <a:off x="3122280" y="3842697"/>
            <a:ext cx="1505704" cy="2408813"/>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677B0567-6BF6-41C5-8D70-ECFC49BB2C3A}"/>
              </a:ext>
            </a:extLst>
          </p:cNvPr>
          <p:cNvSpPr/>
          <p:nvPr/>
        </p:nvSpPr>
        <p:spPr>
          <a:xfrm>
            <a:off x="7734895" y="3842697"/>
            <a:ext cx="737301" cy="2408813"/>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8270723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rid2">
            <a:extLst>
              <a:ext uri="{FF2B5EF4-FFF2-40B4-BE49-F238E27FC236}">
                <a16:creationId xmlns:a16="http://schemas.microsoft.com/office/drawing/2014/main" id="{894E5824-295E-B04A-4E33-BEE5833FCB04}"/>
              </a:ext>
            </a:extLst>
          </p:cNvPr>
          <p:cNvSpPr txBox="1"/>
          <p:nvPr/>
        </p:nvSpPr>
        <p:spPr>
          <a:xfrm>
            <a:off x="6252111" y="1681425"/>
            <a:ext cx="5360074" cy="4880147"/>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lnSpc>
                <a:spcPct val="100000"/>
              </a:lnSpc>
            </a:pPr>
            <a:endParaRPr lang="en-GB" sz="2400" dirty="0">
              <a:solidFill>
                <a:schemeClr val="tx1">
                  <a:lumMod val="65000"/>
                  <a:lumOff val="35000"/>
                </a:schemeClr>
              </a:solidFill>
            </a:endParaRPr>
          </a:p>
        </p:txBody>
      </p:sp>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595959"/>
                  </a:solidFill>
                  <a:effectLst/>
                  <a:uLnTx/>
                  <a:uFillTx/>
                  <a:latin typeface="Atkinson Hyperlegible"/>
                  <a:ea typeface="+mn-ea"/>
                  <a:cs typeface="+mn-cs"/>
                </a:rPr>
                <a:t>5. View reports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9" name="grid1">
            <a:extLst>
              <a:ext uri="{FF2B5EF4-FFF2-40B4-BE49-F238E27FC236}">
                <a16:creationId xmlns:a16="http://schemas.microsoft.com/office/drawing/2014/main" id="{8E3EE038-8A86-4A10-98CA-5E760A65891F}"/>
              </a:ext>
            </a:extLst>
          </p:cNvPr>
          <p:cNvSpPr txBox="1"/>
          <p:nvPr/>
        </p:nvSpPr>
        <p:spPr>
          <a:xfrm>
            <a:off x="734150" y="1927533"/>
            <a:ext cx="5360074" cy="4634040"/>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4" name="grid1">
            <a:extLst>
              <a:ext uri="{FF2B5EF4-FFF2-40B4-BE49-F238E27FC236}">
                <a16:creationId xmlns:a16="http://schemas.microsoft.com/office/drawing/2014/main" id="{606B5A68-C6E5-496D-8BFB-1E4DC63C5751}"/>
              </a:ext>
            </a:extLst>
          </p:cNvPr>
          <p:cNvSpPr txBox="1"/>
          <p:nvPr/>
        </p:nvSpPr>
        <p:spPr>
          <a:xfrm>
            <a:off x="734149" y="725252"/>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15" name="Picture 14">
            <a:extLst>
              <a:ext uri="{FF2B5EF4-FFF2-40B4-BE49-F238E27FC236}">
                <a16:creationId xmlns:a16="http://schemas.microsoft.com/office/drawing/2014/main" id="{93C890E8-2FB3-44B2-A860-397298CEA1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483" y="804826"/>
            <a:ext cx="955830" cy="955830"/>
          </a:xfrm>
          <a:prstGeom prst="rect">
            <a:avLst/>
          </a:prstGeom>
        </p:spPr>
      </p:pic>
      <p:sp>
        <p:nvSpPr>
          <p:cNvPr id="18" name="caption1">
            <a:extLst>
              <a:ext uri="{FF2B5EF4-FFF2-40B4-BE49-F238E27FC236}">
                <a16:creationId xmlns:a16="http://schemas.microsoft.com/office/drawing/2014/main" id="{AF4685AE-A1DA-41A0-A84E-B9D9591387F3}"/>
              </a:ext>
            </a:extLst>
          </p:cNvPr>
          <p:cNvSpPr txBox="1"/>
          <p:nvPr/>
        </p:nvSpPr>
        <p:spPr>
          <a:xfrm>
            <a:off x="1998647" y="921025"/>
            <a:ext cx="9459204"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After viewing the facility coverage report, the supervisor should discuss with team leaders to make sure that:</a:t>
            </a:r>
          </a:p>
        </p:txBody>
      </p:sp>
      <p:sp>
        <p:nvSpPr>
          <p:cNvPr id="7" name="Rectangle 6">
            <a:extLst>
              <a:ext uri="{FF2B5EF4-FFF2-40B4-BE49-F238E27FC236}">
                <a16:creationId xmlns:a16="http://schemas.microsoft.com/office/drawing/2014/main" id="{7C5E41B8-A0B7-4C47-9470-7380AF424A57}"/>
              </a:ext>
            </a:extLst>
          </p:cNvPr>
          <p:cNvSpPr/>
          <p:nvPr/>
        </p:nvSpPr>
        <p:spPr>
          <a:xfrm>
            <a:off x="962559" y="2108164"/>
            <a:ext cx="4915847" cy="1137091"/>
          </a:xfrm>
          <a:prstGeom prst="rect">
            <a:avLst/>
          </a:prstGeom>
          <a:solidFill>
            <a:srgbClr val="B1E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a:extLst>
              <a:ext uri="{FF2B5EF4-FFF2-40B4-BE49-F238E27FC236}">
                <a16:creationId xmlns:a16="http://schemas.microsoft.com/office/drawing/2014/main" id="{FBCBF1D3-E415-49FE-8AAA-48148B197E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8131" y="2204454"/>
            <a:ext cx="957600" cy="957600"/>
          </a:xfrm>
          <a:prstGeom prst="rect">
            <a:avLst/>
          </a:prstGeom>
        </p:spPr>
      </p:pic>
      <p:pic>
        <p:nvPicPr>
          <p:cNvPr id="29" name="Picture 28">
            <a:extLst>
              <a:ext uri="{FF2B5EF4-FFF2-40B4-BE49-F238E27FC236}">
                <a16:creationId xmlns:a16="http://schemas.microsoft.com/office/drawing/2014/main" id="{28CAB770-6383-4632-B032-523EC64638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6742" y="2204454"/>
            <a:ext cx="957600" cy="957600"/>
          </a:xfrm>
          <a:prstGeom prst="rect">
            <a:avLst/>
          </a:prstGeom>
        </p:spPr>
      </p:pic>
      <p:pic>
        <p:nvPicPr>
          <p:cNvPr id="30" name="Picture 29">
            <a:extLst>
              <a:ext uri="{FF2B5EF4-FFF2-40B4-BE49-F238E27FC236}">
                <a16:creationId xmlns:a16="http://schemas.microsoft.com/office/drawing/2014/main" id="{C95BF0D0-6DFC-44C6-A437-57BFEBBC6D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5353" y="2204454"/>
            <a:ext cx="957600" cy="957600"/>
          </a:xfrm>
          <a:prstGeom prst="rect">
            <a:avLst/>
          </a:prstGeom>
        </p:spPr>
      </p:pic>
      <p:pic>
        <p:nvPicPr>
          <p:cNvPr id="31" name="Picture 30">
            <a:extLst>
              <a:ext uri="{FF2B5EF4-FFF2-40B4-BE49-F238E27FC236}">
                <a16:creationId xmlns:a16="http://schemas.microsoft.com/office/drawing/2014/main" id="{5F8D6538-9289-4E68-97D1-3E1051B792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3964" y="2204454"/>
            <a:ext cx="957600" cy="957600"/>
          </a:xfrm>
          <a:prstGeom prst="rect">
            <a:avLst/>
          </a:prstGeom>
        </p:spPr>
      </p:pic>
      <p:sp>
        <p:nvSpPr>
          <p:cNvPr id="32" name="1Text">
            <a:extLst>
              <a:ext uri="{FF2B5EF4-FFF2-40B4-BE49-F238E27FC236}">
                <a16:creationId xmlns:a16="http://schemas.microsoft.com/office/drawing/2014/main" id="{16964A98-292F-424B-950A-C3A026782153}"/>
              </a:ext>
            </a:extLst>
          </p:cNvPr>
          <p:cNvSpPr txBox="1"/>
          <p:nvPr/>
        </p:nvSpPr>
        <p:spPr>
          <a:xfrm>
            <a:off x="1490749" y="3527780"/>
            <a:ext cx="4386310"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team is on track with data collection</a:t>
            </a:r>
          </a:p>
        </p:txBody>
      </p:sp>
      <p:sp>
        <p:nvSpPr>
          <p:cNvPr id="33" name="no1">
            <a:extLst>
              <a:ext uri="{FF2B5EF4-FFF2-40B4-BE49-F238E27FC236}">
                <a16:creationId xmlns:a16="http://schemas.microsoft.com/office/drawing/2014/main" id="{467AD283-56DD-48FC-B7C3-F2D0BFD99A8C}"/>
              </a:ext>
            </a:extLst>
          </p:cNvPr>
          <p:cNvSpPr txBox="1"/>
          <p:nvPr/>
        </p:nvSpPr>
        <p:spPr>
          <a:xfrm>
            <a:off x="954399" y="3519494"/>
            <a:ext cx="678799" cy="847604"/>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5400" dirty="0">
                <a:solidFill>
                  <a:srgbClr val="31B09C"/>
                </a:solidFill>
              </a:rPr>
              <a:t>1.</a:t>
            </a:r>
          </a:p>
        </p:txBody>
      </p:sp>
      <p:pic>
        <p:nvPicPr>
          <p:cNvPr id="6" name="Picture 5">
            <a:extLst>
              <a:ext uri="{FF2B5EF4-FFF2-40B4-BE49-F238E27FC236}">
                <a16:creationId xmlns:a16="http://schemas.microsoft.com/office/drawing/2014/main" id="{B3719F99-A23B-4C32-A917-085D45EB39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77828" y="2011874"/>
            <a:ext cx="490427" cy="490427"/>
          </a:xfrm>
          <a:prstGeom prst="rect">
            <a:avLst/>
          </a:prstGeom>
        </p:spPr>
      </p:pic>
      <p:sp>
        <p:nvSpPr>
          <p:cNvPr id="36" name="2text para1">
            <a:extLst>
              <a:ext uri="{FF2B5EF4-FFF2-40B4-BE49-F238E27FC236}">
                <a16:creationId xmlns:a16="http://schemas.microsoft.com/office/drawing/2014/main" id="{0CC86627-2345-49E9-9323-0399BC7F3BC2}"/>
              </a:ext>
            </a:extLst>
          </p:cNvPr>
          <p:cNvSpPr txBox="1"/>
          <p:nvPr/>
        </p:nvSpPr>
        <p:spPr>
          <a:xfrm>
            <a:off x="7177402" y="2095791"/>
            <a:ext cx="4280447" cy="193899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the information on facility completion in the </a:t>
            </a:r>
            <a:r>
              <a:rPr lang="en-GB" sz="2400" b="1" dirty="0">
                <a:solidFill>
                  <a:schemeClr val="tx1">
                    <a:lumMod val="65000"/>
                    <a:lumOff val="35000"/>
                  </a:schemeClr>
                </a:solidFill>
              </a:rPr>
              <a:t>facility coverage report </a:t>
            </a:r>
            <a:r>
              <a:rPr lang="en-GB" sz="2400" dirty="0">
                <a:solidFill>
                  <a:schemeClr val="tx1">
                    <a:lumMod val="65000"/>
                    <a:lumOff val="35000"/>
                  </a:schemeClr>
                </a:solidFill>
              </a:rPr>
              <a:t>is consistent with the </a:t>
            </a:r>
            <a:r>
              <a:rPr lang="en-GB" sz="2400" b="1" dirty="0">
                <a:solidFill>
                  <a:schemeClr val="tx1">
                    <a:lumMod val="65000"/>
                    <a:lumOff val="35000"/>
                  </a:schemeClr>
                </a:solidFill>
              </a:rPr>
              <a:t>team leaders’ reports</a:t>
            </a:r>
            <a:endParaRPr lang="en-GB" sz="2400" dirty="0">
              <a:solidFill>
                <a:schemeClr val="tx1">
                  <a:lumMod val="65000"/>
                  <a:lumOff val="35000"/>
                </a:schemeClr>
              </a:solidFill>
            </a:endParaRPr>
          </a:p>
        </p:txBody>
      </p:sp>
      <p:sp>
        <p:nvSpPr>
          <p:cNvPr id="37" name="no2">
            <a:extLst>
              <a:ext uri="{FF2B5EF4-FFF2-40B4-BE49-F238E27FC236}">
                <a16:creationId xmlns:a16="http://schemas.microsoft.com/office/drawing/2014/main" id="{89A72D1B-CC75-43F5-83A4-8FEFE2F14E56}"/>
              </a:ext>
            </a:extLst>
          </p:cNvPr>
          <p:cNvSpPr txBox="1"/>
          <p:nvPr/>
        </p:nvSpPr>
        <p:spPr>
          <a:xfrm>
            <a:off x="6353545" y="2082896"/>
            <a:ext cx="771072" cy="847604"/>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5400" dirty="0">
                <a:solidFill>
                  <a:srgbClr val="31B09C"/>
                </a:solidFill>
              </a:rPr>
              <a:t>2.</a:t>
            </a:r>
          </a:p>
        </p:txBody>
      </p:sp>
      <p:sp>
        <p:nvSpPr>
          <p:cNvPr id="38" name="bulletText1">
            <a:extLst>
              <a:ext uri="{FF2B5EF4-FFF2-40B4-BE49-F238E27FC236}">
                <a16:creationId xmlns:a16="http://schemas.microsoft.com/office/drawing/2014/main" id="{1EA207F0-2F61-492C-8423-B0088A1CB01D}"/>
              </a:ext>
            </a:extLst>
          </p:cNvPr>
          <p:cNvSpPr txBox="1"/>
          <p:nvPr/>
        </p:nvSpPr>
        <p:spPr>
          <a:xfrm>
            <a:off x="7675088" y="5095305"/>
            <a:ext cx="3884780"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“Create complete record”</a:t>
            </a:r>
          </a:p>
        </p:txBody>
      </p:sp>
      <p:sp>
        <p:nvSpPr>
          <p:cNvPr id="39" name="bulletText2">
            <a:extLst>
              <a:ext uri="{FF2B5EF4-FFF2-40B4-BE49-F238E27FC236}">
                <a16:creationId xmlns:a16="http://schemas.microsoft.com/office/drawing/2014/main" id="{DF340763-2721-4305-A74D-9591B05B7D98}"/>
              </a:ext>
            </a:extLst>
          </p:cNvPr>
          <p:cNvSpPr txBox="1"/>
          <p:nvPr/>
        </p:nvSpPr>
        <p:spPr>
          <a:xfrm>
            <a:off x="7675586" y="5804293"/>
            <a:ext cx="3637184"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“Sync data”</a:t>
            </a:r>
          </a:p>
        </p:txBody>
      </p:sp>
      <p:pic>
        <p:nvPicPr>
          <p:cNvPr id="40" name="bullet01">
            <a:extLst>
              <a:ext uri="{FF2B5EF4-FFF2-40B4-BE49-F238E27FC236}">
                <a16:creationId xmlns:a16="http://schemas.microsoft.com/office/drawing/2014/main" id="{4E47F7C5-0CD9-4DE9-A063-4C9477C72F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55190" y="5259277"/>
            <a:ext cx="117692" cy="122400"/>
          </a:xfrm>
          <a:prstGeom prst="rect">
            <a:avLst/>
          </a:prstGeom>
        </p:spPr>
      </p:pic>
      <p:pic>
        <p:nvPicPr>
          <p:cNvPr id="41" name="bullet02">
            <a:extLst>
              <a:ext uri="{FF2B5EF4-FFF2-40B4-BE49-F238E27FC236}">
                <a16:creationId xmlns:a16="http://schemas.microsoft.com/office/drawing/2014/main" id="{C2AAF2FF-69D2-4A11-A641-68FDD40FC8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55191" y="5958983"/>
            <a:ext cx="117692" cy="122400"/>
          </a:xfrm>
          <a:prstGeom prst="rect">
            <a:avLst/>
          </a:prstGeom>
        </p:spPr>
      </p:pic>
      <p:sp>
        <p:nvSpPr>
          <p:cNvPr id="8" name="2text para2">
            <a:extLst>
              <a:ext uri="{FF2B5EF4-FFF2-40B4-BE49-F238E27FC236}">
                <a16:creationId xmlns:a16="http://schemas.microsoft.com/office/drawing/2014/main" id="{34AA9E38-0A92-4311-8AD9-0551CAE141C1}"/>
              </a:ext>
            </a:extLst>
          </p:cNvPr>
          <p:cNvSpPr txBox="1"/>
          <p:nvPr/>
        </p:nvSpPr>
        <p:spPr>
          <a:xfrm>
            <a:off x="7177402" y="4103894"/>
            <a:ext cx="4280447" cy="830997"/>
          </a:xfrm>
          <a:prstGeom prst="rect">
            <a:avLst/>
          </a:prstGeom>
          <a:noFill/>
        </p:spPr>
        <p:txBody>
          <a:bodyPr wrap="square" rtlCol="0">
            <a:spAutoFit/>
          </a:bodyPr>
          <a:lstStyle/>
          <a:p>
            <a:r>
              <a:rPr lang="en-GB" sz="2400" dirty="0">
                <a:solidFill>
                  <a:schemeClr val="tx1">
                    <a:lumMod val="65000"/>
                    <a:lumOff val="35000"/>
                  </a:schemeClr>
                </a:solidFill>
                <a:latin typeface="+mj-lt"/>
                <a:ea typeface="+mj-ea"/>
                <a:cs typeface="+mj-cs"/>
              </a:rPr>
              <a:t>if not, team leaders must use these functions:</a:t>
            </a:r>
          </a:p>
        </p:txBody>
      </p:sp>
    </p:spTree>
    <p:custDataLst>
      <p:tags r:id="rId1"/>
    </p:custDataLst>
    <p:extLst>
      <p:ext uri="{BB962C8B-B14F-4D97-AF65-F5344CB8AC3E}">
        <p14:creationId xmlns:p14="http://schemas.microsoft.com/office/powerpoint/2010/main" val="21364647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31"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 calcmode="lin" valueType="num">
                                      <p:cBhvr>
                                        <p:cTn id="48" dur="500" fill="hold"/>
                                        <p:tgtEl>
                                          <p:spTgt spid="6"/>
                                        </p:tgtEl>
                                        <p:attrNameLst>
                                          <p:attrName>style.rotation</p:attrName>
                                        </p:attrNameLst>
                                      </p:cBhvr>
                                      <p:tavLst>
                                        <p:tav tm="0">
                                          <p:val>
                                            <p:fltVal val="90"/>
                                          </p:val>
                                        </p:tav>
                                        <p:tav tm="100000">
                                          <p:val>
                                            <p:fltVal val="0"/>
                                          </p:val>
                                        </p:tav>
                                      </p:tavLst>
                                    </p:anim>
                                    <p:animEffect transition="in" filter="fade">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31" presetClass="entr" presetSubtype="0" fill="hold" nodeType="clickEffect">
                                  <p:stCondLst>
                                    <p:cond delay="0"/>
                                  </p:stCondLst>
                                  <p:childTnLst>
                                    <p:set>
                                      <p:cBhvr>
                                        <p:cTn id="67" dur="1" fill="hold">
                                          <p:stCondLst>
                                            <p:cond delay="0"/>
                                          </p:stCondLst>
                                        </p:cTn>
                                        <p:tgtEl>
                                          <p:spTgt spid="40"/>
                                        </p:tgtEl>
                                        <p:attrNameLst>
                                          <p:attrName>style.visibility</p:attrName>
                                        </p:attrNameLst>
                                      </p:cBhvr>
                                      <p:to>
                                        <p:strVal val="visible"/>
                                      </p:to>
                                    </p:set>
                                    <p:anim calcmode="lin" valueType="num">
                                      <p:cBhvr>
                                        <p:cTn id="68" dur="500" fill="hold"/>
                                        <p:tgtEl>
                                          <p:spTgt spid="40"/>
                                        </p:tgtEl>
                                        <p:attrNameLst>
                                          <p:attrName>ppt_w</p:attrName>
                                        </p:attrNameLst>
                                      </p:cBhvr>
                                      <p:tavLst>
                                        <p:tav tm="0">
                                          <p:val>
                                            <p:fltVal val="0"/>
                                          </p:val>
                                        </p:tav>
                                        <p:tav tm="100000">
                                          <p:val>
                                            <p:strVal val="#ppt_w"/>
                                          </p:val>
                                        </p:tav>
                                      </p:tavLst>
                                    </p:anim>
                                    <p:anim calcmode="lin" valueType="num">
                                      <p:cBhvr>
                                        <p:cTn id="69" dur="500" fill="hold"/>
                                        <p:tgtEl>
                                          <p:spTgt spid="40"/>
                                        </p:tgtEl>
                                        <p:attrNameLst>
                                          <p:attrName>ppt_h</p:attrName>
                                        </p:attrNameLst>
                                      </p:cBhvr>
                                      <p:tavLst>
                                        <p:tav tm="0">
                                          <p:val>
                                            <p:fltVal val="0"/>
                                          </p:val>
                                        </p:tav>
                                        <p:tav tm="100000">
                                          <p:val>
                                            <p:strVal val="#ppt_h"/>
                                          </p:val>
                                        </p:tav>
                                      </p:tavLst>
                                    </p:anim>
                                    <p:anim calcmode="lin" valueType="num">
                                      <p:cBhvr>
                                        <p:cTn id="70" dur="500" fill="hold"/>
                                        <p:tgtEl>
                                          <p:spTgt spid="40"/>
                                        </p:tgtEl>
                                        <p:attrNameLst>
                                          <p:attrName>style.rotation</p:attrName>
                                        </p:attrNameLst>
                                      </p:cBhvr>
                                      <p:tavLst>
                                        <p:tav tm="0">
                                          <p:val>
                                            <p:fltVal val="90"/>
                                          </p:val>
                                        </p:tav>
                                        <p:tav tm="100000">
                                          <p:val>
                                            <p:fltVal val="0"/>
                                          </p:val>
                                        </p:tav>
                                      </p:tavLst>
                                    </p:anim>
                                    <p:animEffect transition="in" filter="fade">
                                      <p:cBhvr>
                                        <p:cTn id="71" dur="500"/>
                                        <p:tgtEl>
                                          <p:spTgt spid="40"/>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childTnLst>
                          </p:cTn>
                        </p:par>
                      </p:childTnLst>
                    </p:cTn>
                  </p:par>
                  <p:par>
                    <p:cTn id="76" fill="hold">
                      <p:stCondLst>
                        <p:cond delay="indefinite"/>
                      </p:stCondLst>
                      <p:childTnLst>
                        <p:par>
                          <p:cTn id="77" fill="hold">
                            <p:stCondLst>
                              <p:cond delay="0"/>
                            </p:stCondLst>
                            <p:childTnLst>
                              <p:par>
                                <p:cTn id="78" presetID="31" presetClass="entr" presetSubtype="0" fill="hold" nodeType="clickEffect">
                                  <p:stCondLst>
                                    <p:cond delay="0"/>
                                  </p:stCondLst>
                                  <p:childTnLst>
                                    <p:set>
                                      <p:cBhvr>
                                        <p:cTn id="79" dur="1" fill="hold">
                                          <p:stCondLst>
                                            <p:cond delay="0"/>
                                          </p:stCondLst>
                                        </p:cTn>
                                        <p:tgtEl>
                                          <p:spTgt spid="41"/>
                                        </p:tgtEl>
                                        <p:attrNameLst>
                                          <p:attrName>style.visibility</p:attrName>
                                        </p:attrNameLst>
                                      </p:cBhvr>
                                      <p:to>
                                        <p:strVal val="visible"/>
                                      </p:to>
                                    </p:set>
                                    <p:anim calcmode="lin" valueType="num">
                                      <p:cBhvr>
                                        <p:cTn id="80" dur="500" fill="hold"/>
                                        <p:tgtEl>
                                          <p:spTgt spid="41"/>
                                        </p:tgtEl>
                                        <p:attrNameLst>
                                          <p:attrName>ppt_w</p:attrName>
                                        </p:attrNameLst>
                                      </p:cBhvr>
                                      <p:tavLst>
                                        <p:tav tm="0">
                                          <p:val>
                                            <p:fltVal val="0"/>
                                          </p:val>
                                        </p:tav>
                                        <p:tav tm="100000">
                                          <p:val>
                                            <p:strVal val="#ppt_w"/>
                                          </p:val>
                                        </p:tav>
                                      </p:tavLst>
                                    </p:anim>
                                    <p:anim calcmode="lin" valueType="num">
                                      <p:cBhvr>
                                        <p:cTn id="81" dur="500" fill="hold"/>
                                        <p:tgtEl>
                                          <p:spTgt spid="41"/>
                                        </p:tgtEl>
                                        <p:attrNameLst>
                                          <p:attrName>ppt_h</p:attrName>
                                        </p:attrNameLst>
                                      </p:cBhvr>
                                      <p:tavLst>
                                        <p:tav tm="0">
                                          <p:val>
                                            <p:fltVal val="0"/>
                                          </p:val>
                                        </p:tav>
                                        <p:tav tm="100000">
                                          <p:val>
                                            <p:strVal val="#ppt_h"/>
                                          </p:val>
                                        </p:tav>
                                      </p:tavLst>
                                    </p:anim>
                                    <p:anim calcmode="lin" valueType="num">
                                      <p:cBhvr>
                                        <p:cTn id="82" dur="500" fill="hold"/>
                                        <p:tgtEl>
                                          <p:spTgt spid="41"/>
                                        </p:tgtEl>
                                        <p:attrNameLst>
                                          <p:attrName>style.rotation</p:attrName>
                                        </p:attrNameLst>
                                      </p:cBhvr>
                                      <p:tavLst>
                                        <p:tav tm="0">
                                          <p:val>
                                            <p:fltVal val="90"/>
                                          </p:val>
                                        </p:tav>
                                        <p:tav tm="100000">
                                          <p:val>
                                            <p:fltVal val="0"/>
                                          </p:val>
                                        </p:tav>
                                      </p:tavLst>
                                    </p:anim>
                                    <p:animEffect transition="in" filter="fade">
                                      <p:cBhvr>
                                        <p:cTn id="83" dur="500"/>
                                        <p:tgtEl>
                                          <p:spTgt spid="41"/>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animBg="1"/>
      <p:bldP spid="14" grpId="0" animBg="1"/>
      <p:bldP spid="18" grpId="0"/>
      <p:bldP spid="7" grpId="0" animBg="1"/>
      <p:bldP spid="32" grpId="0"/>
      <p:bldP spid="33" grpId="0"/>
      <p:bldP spid="36" grpId="0"/>
      <p:bldP spid="37" grpId="0"/>
      <p:bldP spid="38" grpId="0"/>
      <p:bldP spid="39"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595959"/>
                  </a:solidFill>
                  <a:effectLst/>
                  <a:uLnTx/>
                  <a:uFillTx/>
                  <a:latin typeface="Atkinson Hyperlegible"/>
                  <a:ea typeface="+mn-ea"/>
                  <a:cs typeface="+mn-cs"/>
                </a:rPr>
                <a:t>5. View reports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51" name="grid1">
            <a:extLst>
              <a:ext uri="{FF2B5EF4-FFF2-40B4-BE49-F238E27FC236}">
                <a16:creationId xmlns:a16="http://schemas.microsoft.com/office/drawing/2014/main" id="{861FDF40-78D5-4410-A9D3-ED909E820EB3}"/>
              </a:ext>
            </a:extLst>
          </p:cNvPr>
          <p:cNvSpPr txBox="1"/>
          <p:nvPr/>
        </p:nvSpPr>
        <p:spPr>
          <a:xfrm>
            <a:off x="415712" y="5521536"/>
            <a:ext cx="11360575" cy="999520"/>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5" name="importantText">
            <a:extLst>
              <a:ext uri="{FF2B5EF4-FFF2-40B4-BE49-F238E27FC236}">
                <a16:creationId xmlns:a16="http://schemas.microsoft.com/office/drawing/2014/main" id="{AC77CE20-1635-4E2D-9260-447AA9ECE8E8}"/>
              </a:ext>
            </a:extLst>
          </p:cNvPr>
          <p:cNvSpPr txBox="1"/>
          <p:nvPr/>
        </p:nvSpPr>
        <p:spPr>
          <a:xfrm>
            <a:off x="648701" y="5608867"/>
            <a:ext cx="10695849"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lnSpc>
                <a:spcPct val="100000"/>
              </a:lnSpc>
            </a:pPr>
            <a:r>
              <a:rPr lang="en-GB" sz="2400" dirty="0">
                <a:solidFill>
                  <a:schemeClr val="tx1">
                    <a:lumMod val="65000"/>
                    <a:lumOff val="35000"/>
                  </a:schemeClr>
                </a:solidFill>
              </a:rPr>
              <a:t>Supervisors should continue to remind team leaders to </a:t>
            </a:r>
            <a:r>
              <a:rPr lang="en-GB" sz="2400" b="1" dirty="0">
                <a:solidFill>
                  <a:schemeClr val="tx1">
                    <a:lumMod val="65000"/>
                    <a:lumOff val="35000"/>
                  </a:schemeClr>
                </a:solidFill>
              </a:rPr>
              <a:t>create the complete facility record </a:t>
            </a:r>
            <a:r>
              <a:rPr lang="en-GB" sz="2400" dirty="0">
                <a:solidFill>
                  <a:schemeClr val="tx1">
                    <a:lumMod val="65000"/>
                    <a:lumOff val="35000"/>
                  </a:schemeClr>
                </a:solidFill>
              </a:rPr>
              <a:t>and </a:t>
            </a:r>
            <a:r>
              <a:rPr lang="en-GB" sz="2400" b="1" dirty="0">
                <a:solidFill>
                  <a:schemeClr val="tx1">
                    <a:lumMod val="65000"/>
                    <a:lumOff val="35000"/>
                  </a:schemeClr>
                </a:solidFill>
              </a:rPr>
              <a:t>sync data </a:t>
            </a:r>
            <a:r>
              <a:rPr lang="en-GB" sz="2400" dirty="0">
                <a:solidFill>
                  <a:schemeClr val="tx1">
                    <a:lumMod val="65000"/>
                    <a:lumOff val="35000"/>
                  </a:schemeClr>
                </a:solidFill>
              </a:rPr>
              <a:t>to the server at the end of each day. </a:t>
            </a:r>
          </a:p>
        </p:txBody>
      </p:sp>
      <p:grpSp>
        <p:nvGrpSpPr>
          <p:cNvPr id="27" name="circle 1">
            <a:extLst>
              <a:ext uri="{FF2B5EF4-FFF2-40B4-BE49-F238E27FC236}">
                <a16:creationId xmlns:a16="http://schemas.microsoft.com/office/drawing/2014/main" id="{813B11AB-9CBF-4CEB-80A6-02D60282F4DD}"/>
              </a:ext>
            </a:extLst>
          </p:cNvPr>
          <p:cNvGrpSpPr/>
          <p:nvPr/>
        </p:nvGrpSpPr>
        <p:grpSpPr>
          <a:xfrm>
            <a:off x="4704129" y="1689972"/>
            <a:ext cx="2579685" cy="2579685"/>
            <a:chOff x="470234" y="1852537"/>
            <a:chExt cx="2295039" cy="2295039"/>
          </a:xfrm>
        </p:grpSpPr>
        <p:sp>
          <p:nvSpPr>
            <p:cNvPr id="28" name="circle">
              <a:extLst>
                <a:ext uri="{FF2B5EF4-FFF2-40B4-BE49-F238E27FC236}">
                  <a16:creationId xmlns:a16="http://schemas.microsoft.com/office/drawing/2014/main" id="{C6349D15-EB3E-42EA-9841-D9B64C180DB8}"/>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Picture 33">
              <a:extLst>
                <a:ext uri="{FF2B5EF4-FFF2-40B4-BE49-F238E27FC236}">
                  <a16:creationId xmlns:a16="http://schemas.microsoft.com/office/drawing/2014/main" id="{89BCB318-4BC8-49E8-9A45-2F58A4BB4C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570" y="2002873"/>
              <a:ext cx="1994366" cy="1994366"/>
            </a:xfrm>
            <a:prstGeom prst="rect">
              <a:avLst/>
            </a:prstGeom>
          </p:spPr>
        </p:pic>
      </p:grpSp>
      <p:grpSp>
        <p:nvGrpSpPr>
          <p:cNvPr id="35" name="circle 1">
            <a:extLst>
              <a:ext uri="{FF2B5EF4-FFF2-40B4-BE49-F238E27FC236}">
                <a16:creationId xmlns:a16="http://schemas.microsoft.com/office/drawing/2014/main" id="{FA57322A-F527-49D3-BF1F-BA35A17BD627}"/>
              </a:ext>
            </a:extLst>
          </p:cNvPr>
          <p:cNvGrpSpPr/>
          <p:nvPr/>
        </p:nvGrpSpPr>
        <p:grpSpPr>
          <a:xfrm>
            <a:off x="1417035" y="1696283"/>
            <a:ext cx="2579685" cy="2579685"/>
            <a:chOff x="470234" y="1852537"/>
            <a:chExt cx="2295039" cy="2295039"/>
          </a:xfrm>
        </p:grpSpPr>
        <p:sp>
          <p:nvSpPr>
            <p:cNvPr id="45" name="circle">
              <a:extLst>
                <a:ext uri="{FF2B5EF4-FFF2-40B4-BE49-F238E27FC236}">
                  <a16:creationId xmlns:a16="http://schemas.microsoft.com/office/drawing/2014/main" id="{E0B40BE8-7E76-47FA-B90C-6E312B12DF77}"/>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45">
              <a:extLst>
                <a:ext uri="{FF2B5EF4-FFF2-40B4-BE49-F238E27FC236}">
                  <a16:creationId xmlns:a16="http://schemas.microsoft.com/office/drawing/2014/main" id="{E0405F47-CBB8-4559-926D-955C45CAE5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570" y="2002873"/>
              <a:ext cx="1994366" cy="1994366"/>
            </a:xfrm>
            <a:prstGeom prst="rect">
              <a:avLst/>
            </a:prstGeom>
          </p:spPr>
        </p:pic>
      </p:grpSp>
      <p:sp>
        <p:nvSpPr>
          <p:cNvPr id="47" name="Arrow: Right 46">
            <a:extLst>
              <a:ext uri="{FF2B5EF4-FFF2-40B4-BE49-F238E27FC236}">
                <a16:creationId xmlns:a16="http://schemas.microsoft.com/office/drawing/2014/main" id="{6C11A759-ECEF-4881-AB40-BC210A50985E}"/>
              </a:ext>
            </a:extLst>
          </p:cNvPr>
          <p:cNvSpPr/>
          <p:nvPr/>
        </p:nvSpPr>
        <p:spPr>
          <a:xfrm>
            <a:off x="3996720" y="2635387"/>
            <a:ext cx="693603" cy="696219"/>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47">
            <a:extLst>
              <a:ext uri="{FF2B5EF4-FFF2-40B4-BE49-F238E27FC236}">
                <a16:creationId xmlns:a16="http://schemas.microsoft.com/office/drawing/2014/main" id="{3AFEA18B-469A-4772-B431-60EDAC794A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1223" y="1087717"/>
            <a:ext cx="2579685" cy="3952476"/>
          </a:xfrm>
          <a:prstGeom prst="rect">
            <a:avLst/>
          </a:prstGeom>
        </p:spPr>
      </p:pic>
      <p:sp>
        <p:nvSpPr>
          <p:cNvPr id="49" name="1highlight">
            <a:extLst>
              <a:ext uri="{FF2B5EF4-FFF2-40B4-BE49-F238E27FC236}">
                <a16:creationId xmlns:a16="http://schemas.microsoft.com/office/drawing/2014/main" id="{B65FF8F8-FFC6-4CE3-A47D-FF4210D2BF37}"/>
              </a:ext>
            </a:extLst>
          </p:cNvPr>
          <p:cNvSpPr/>
          <p:nvPr/>
        </p:nvSpPr>
        <p:spPr>
          <a:xfrm>
            <a:off x="8219216" y="2734840"/>
            <a:ext cx="2123697" cy="28468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19AA8AB0-6FDE-4D10-9BB1-F1E7E1710B3D}"/>
              </a:ext>
            </a:extLst>
          </p:cNvPr>
          <p:cNvSpPr/>
          <p:nvPr/>
        </p:nvSpPr>
        <p:spPr>
          <a:xfrm>
            <a:off x="7283814" y="2635387"/>
            <a:ext cx="707407" cy="696219"/>
          </a:xfrm>
          <a:prstGeom prst="rightArrow">
            <a:avLst/>
          </a:prstGeom>
          <a:solidFill>
            <a:srgbClr val="31B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1highlight">
            <a:extLst>
              <a:ext uri="{FF2B5EF4-FFF2-40B4-BE49-F238E27FC236}">
                <a16:creationId xmlns:a16="http://schemas.microsoft.com/office/drawing/2014/main" id="{7357066C-30DF-441F-BC74-D7362EC3C160}"/>
              </a:ext>
            </a:extLst>
          </p:cNvPr>
          <p:cNvSpPr/>
          <p:nvPr/>
        </p:nvSpPr>
        <p:spPr>
          <a:xfrm>
            <a:off x="8219216" y="3009958"/>
            <a:ext cx="2123697" cy="28468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0350121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3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500" fill="hold"/>
                                        <p:tgtEl>
                                          <p:spTgt spid="35"/>
                                        </p:tgtEl>
                                        <p:attrNameLst>
                                          <p:attrName>ppt_w</p:attrName>
                                        </p:attrNameLst>
                                      </p:cBhvr>
                                      <p:tavLst>
                                        <p:tav tm="0">
                                          <p:val>
                                            <p:fltVal val="0"/>
                                          </p:val>
                                        </p:tav>
                                        <p:tav tm="100000">
                                          <p:val>
                                            <p:strVal val="#ppt_w"/>
                                          </p:val>
                                        </p:tav>
                                      </p:tavLst>
                                    </p:anim>
                                    <p:anim calcmode="lin" valueType="num">
                                      <p:cBhvr>
                                        <p:cTn id="14" dur="500" fill="hold"/>
                                        <p:tgtEl>
                                          <p:spTgt spid="35"/>
                                        </p:tgtEl>
                                        <p:attrNameLst>
                                          <p:attrName>ppt_h</p:attrName>
                                        </p:attrNameLst>
                                      </p:cBhvr>
                                      <p:tavLst>
                                        <p:tav tm="0">
                                          <p:val>
                                            <p:fltVal val="0"/>
                                          </p:val>
                                        </p:tav>
                                        <p:tav tm="100000">
                                          <p:val>
                                            <p:strVal val="#ppt_h"/>
                                          </p:val>
                                        </p:tav>
                                      </p:tavLst>
                                    </p:anim>
                                    <p:anim calcmode="lin" valueType="num">
                                      <p:cBhvr>
                                        <p:cTn id="15" dur="500" fill="hold"/>
                                        <p:tgtEl>
                                          <p:spTgt spid="35"/>
                                        </p:tgtEl>
                                        <p:attrNameLst>
                                          <p:attrName>style.rotation</p:attrName>
                                        </p:attrNameLst>
                                      </p:cBhvr>
                                      <p:tavLst>
                                        <p:tav tm="0">
                                          <p:val>
                                            <p:fltVal val="90"/>
                                          </p:val>
                                        </p:tav>
                                        <p:tav tm="100000">
                                          <p:val>
                                            <p:fltVal val="0"/>
                                          </p:val>
                                        </p:tav>
                                      </p:tavLst>
                                    </p:anim>
                                    <p:animEffect transition="in" filter="fade">
                                      <p:cBhvr>
                                        <p:cTn id="16" dur="500"/>
                                        <p:tgtEl>
                                          <p:spTgt spid="3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anim calcmode="lin" valueType="num">
                                      <p:cBhvr>
                                        <p:cTn id="27" dur="500" fill="hold"/>
                                        <p:tgtEl>
                                          <p:spTgt spid="27"/>
                                        </p:tgtEl>
                                        <p:attrNameLst>
                                          <p:attrName>style.rotation</p:attrName>
                                        </p:attrNameLst>
                                      </p:cBhvr>
                                      <p:tavLst>
                                        <p:tav tm="0">
                                          <p:val>
                                            <p:fltVal val="90"/>
                                          </p:val>
                                        </p:tav>
                                        <p:tav tm="100000">
                                          <p:val>
                                            <p:fltVal val="0"/>
                                          </p:val>
                                        </p:tav>
                                      </p:tavLst>
                                    </p:anim>
                                    <p:animEffect transition="in" filter="fade">
                                      <p:cBhvr>
                                        <p:cTn id="28" dur="500"/>
                                        <p:tgtEl>
                                          <p:spTgt spid="27"/>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49"/>
                                        </p:tgtEl>
                                      </p:cBhvr>
                                    </p:animEffect>
                                    <p:set>
                                      <p:cBhvr>
                                        <p:cTn id="46" dur="1" fill="hold">
                                          <p:stCondLst>
                                            <p:cond delay="499"/>
                                          </p:stCondLst>
                                        </p:cTn>
                                        <p:tgtEl>
                                          <p:spTgt spid="49"/>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25" grpId="0"/>
      <p:bldP spid="47" grpId="0" animBg="1"/>
      <p:bldP spid="49" grpId="0" animBg="1"/>
      <p:bldP spid="49" grpId="1" animBg="1"/>
      <p:bldP spid="50"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5. View reports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4" name="grid1">
            <a:extLst>
              <a:ext uri="{FF2B5EF4-FFF2-40B4-BE49-F238E27FC236}">
                <a16:creationId xmlns:a16="http://schemas.microsoft.com/office/drawing/2014/main" id="{0A2110F6-2514-415E-9EDC-F53DB47E816B}"/>
              </a:ext>
            </a:extLst>
          </p:cNvPr>
          <p:cNvSpPr txBox="1"/>
          <p:nvPr/>
        </p:nvSpPr>
        <p:spPr>
          <a:xfrm>
            <a:off x="734149" y="797556"/>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5" name="data collector">
            <a:extLst>
              <a:ext uri="{FF2B5EF4-FFF2-40B4-BE49-F238E27FC236}">
                <a16:creationId xmlns:a16="http://schemas.microsoft.com/office/drawing/2014/main" id="{A90C2F94-D32A-4FD0-BAB9-53F384E2D4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483" y="872636"/>
            <a:ext cx="955830" cy="955830"/>
          </a:xfrm>
          <a:prstGeom prst="rect">
            <a:avLst/>
          </a:prstGeom>
        </p:spPr>
      </p:pic>
      <p:sp>
        <p:nvSpPr>
          <p:cNvPr id="26" name="subtitle">
            <a:extLst>
              <a:ext uri="{FF2B5EF4-FFF2-40B4-BE49-F238E27FC236}">
                <a16:creationId xmlns:a16="http://schemas.microsoft.com/office/drawing/2014/main" id="{879B1850-288C-482E-AB82-9EF808D2C6D1}"/>
              </a:ext>
            </a:extLst>
          </p:cNvPr>
          <p:cNvSpPr txBox="1"/>
          <p:nvPr/>
        </p:nvSpPr>
        <p:spPr>
          <a:xfrm>
            <a:off x="1998647" y="1119815"/>
            <a:ext cx="956122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To view a </a:t>
            </a:r>
            <a:r>
              <a:rPr lang="en-GB" sz="2400" b="1" dirty="0">
                <a:solidFill>
                  <a:schemeClr val="tx1">
                    <a:lumMod val="65000"/>
                    <a:lumOff val="35000"/>
                  </a:schemeClr>
                </a:solidFill>
              </a:rPr>
              <a:t>map</a:t>
            </a:r>
            <a:r>
              <a:rPr lang="en-GB" sz="2400" dirty="0">
                <a:solidFill>
                  <a:schemeClr val="tx1">
                    <a:lumMod val="65000"/>
                    <a:lumOff val="35000"/>
                  </a:schemeClr>
                </a:solidFill>
              </a:rPr>
              <a:t> of the facilities, the supervisor selects “Map view”.</a:t>
            </a:r>
          </a:p>
        </p:txBody>
      </p:sp>
      <p:pic>
        <p:nvPicPr>
          <p:cNvPr id="22" name="sshot01">
            <a:extLst>
              <a:ext uri="{FF2B5EF4-FFF2-40B4-BE49-F238E27FC236}">
                <a16:creationId xmlns:a16="http://schemas.microsoft.com/office/drawing/2014/main" id="{33444D60-9776-4CB4-A879-EDCED532B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070" y="2361363"/>
            <a:ext cx="3098880" cy="4389251"/>
          </a:xfrm>
          <a:prstGeom prst="rect">
            <a:avLst/>
          </a:prstGeom>
        </p:spPr>
      </p:pic>
      <p:pic>
        <p:nvPicPr>
          <p:cNvPr id="17" name="sshot02">
            <a:extLst>
              <a:ext uri="{FF2B5EF4-FFF2-40B4-BE49-F238E27FC236}">
                <a16:creationId xmlns:a16="http://schemas.microsoft.com/office/drawing/2014/main" id="{85E6D44B-6F18-41B3-8BFE-D2D00A0BA64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95726" y="2557926"/>
            <a:ext cx="4102564" cy="2396528"/>
          </a:xfrm>
          <a:prstGeom prst="rect">
            <a:avLst/>
          </a:prstGeom>
          <a:noFill/>
        </p:spPr>
      </p:pic>
      <p:pic>
        <p:nvPicPr>
          <p:cNvPr id="23" name="sshot03">
            <a:extLst>
              <a:ext uri="{FF2B5EF4-FFF2-40B4-BE49-F238E27FC236}">
                <a16:creationId xmlns:a16="http://schemas.microsoft.com/office/drawing/2014/main" id="{66DCFFAC-5C58-48A4-8BBE-A13994AFDF35}"/>
              </a:ext>
            </a:extLst>
          </p:cNvPr>
          <p:cNvPicPr>
            <a:picLocks noChangeAspect="1"/>
          </p:cNvPicPr>
          <p:nvPr/>
        </p:nvPicPr>
        <p:blipFill>
          <a:blip r:embed="rId8"/>
          <a:stretch>
            <a:fillRect/>
          </a:stretch>
        </p:blipFill>
        <p:spPr>
          <a:xfrm>
            <a:off x="8457772" y="2557926"/>
            <a:ext cx="3102096" cy="2015575"/>
          </a:xfrm>
          <a:prstGeom prst="rect">
            <a:avLst/>
          </a:prstGeom>
        </p:spPr>
      </p:pic>
      <p:sp>
        <p:nvSpPr>
          <p:cNvPr id="30" name="highlight01">
            <a:extLst>
              <a:ext uri="{FF2B5EF4-FFF2-40B4-BE49-F238E27FC236}">
                <a16:creationId xmlns:a16="http://schemas.microsoft.com/office/drawing/2014/main" id="{D0A57A85-01CC-48CE-B223-06EA3DA40332}"/>
              </a:ext>
            </a:extLst>
          </p:cNvPr>
          <p:cNvSpPr/>
          <p:nvPr/>
        </p:nvSpPr>
        <p:spPr>
          <a:xfrm>
            <a:off x="1047571" y="4824687"/>
            <a:ext cx="2454043" cy="290574"/>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highlight02">
            <a:extLst>
              <a:ext uri="{FF2B5EF4-FFF2-40B4-BE49-F238E27FC236}">
                <a16:creationId xmlns:a16="http://schemas.microsoft.com/office/drawing/2014/main" id="{C04487B8-A204-49B5-8727-E19D2416A442}"/>
              </a:ext>
            </a:extLst>
          </p:cNvPr>
          <p:cNvSpPr/>
          <p:nvPr/>
        </p:nvSpPr>
        <p:spPr>
          <a:xfrm>
            <a:off x="4106997" y="4083032"/>
            <a:ext cx="4074335" cy="420763"/>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highlight03">
            <a:extLst>
              <a:ext uri="{FF2B5EF4-FFF2-40B4-BE49-F238E27FC236}">
                <a16:creationId xmlns:a16="http://schemas.microsoft.com/office/drawing/2014/main" id="{045E2556-DA3B-4340-BAD1-7F2259BBB62A}"/>
              </a:ext>
            </a:extLst>
          </p:cNvPr>
          <p:cNvSpPr/>
          <p:nvPr/>
        </p:nvSpPr>
        <p:spPr>
          <a:xfrm>
            <a:off x="8655150" y="3477347"/>
            <a:ext cx="2707341" cy="45155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Right 13">
            <a:extLst>
              <a:ext uri="{FF2B5EF4-FFF2-40B4-BE49-F238E27FC236}">
                <a16:creationId xmlns:a16="http://schemas.microsoft.com/office/drawing/2014/main" id="{60D59135-D383-4DEE-BFED-546F7AE6FF33}"/>
              </a:ext>
            </a:extLst>
          </p:cNvPr>
          <p:cNvSpPr/>
          <p:nvPr/>
        </p:nvSpPr>
        <p:spPr>
          <a:xfrm rot="10800000">
            <a:off x="11349766" y="3463076"/>
            <a:ext cx="677110" cy="471232"/>
          </a:xfrm>
          <a:prstGeom prst="rightArrow">
            <a:avLst/>
          </a:prstGeom>
          <a:solidFill>
            <a:srgbClr val="31B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4123213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right)">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animBg="1"/>
      <p:bldP spid="27" grpId="0" animBg="1"/>
      <p:bldP spid="28"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5. View reports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4" name="grid1">
            <a:extLst>
              <a:ext uri="{FF2B5EF4-FFF2-40B4-BE49-F238E27FC236}">
                <a16:creationId xmlns:a16="http://schemas.microsoft.com/office/drawing/2014/main" id="{0A2110F6-2514-415E-9EDC-F53DB47E816B}"/>
              </a:ext>
            </a:extLst>
          </p:cNvPr>
          <p:cNvSpPr txBox="1"/>
          <p:nvPr/>
        </p:nvSpPr>
        <p:spPr>
          <a:xfrm>
            <a:off x="734150" y="797556"/>
            <a:ext cx="6430326"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5" name="data collector">
            <a:extLst>
              <a:ext uri="{FF2B5EF4-FFF2-40B4-BE49-F238E27FC236}">
                <a16:creationId xmlns:a16="http://schemas.microsoft.com/office/drawing/2014/main" id="{A90C2F94-D32A-4FD0-BAB9-53F384E2D4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483" y="872636"/>
            <a:ext cx="955830" cy="955830"/>
          </a:xfrm>
          <a:prstGeom prst="rect">
            <a:avLst/>
          </a:prstGeom>
        </p:spPr>
      </p:pic>
      <p:sp>
        <p:nvSpPr>
          <p:cNvPr id="26" name="subtitle">
            <a:extLst>
              <a:ext uri="{FF2B5EF4-FFF2-40B4-BE49-F238E27FC236}">
                <a16:creationId xmlns:a16="http://schemas.microsoft.com/office/drawing/2014/main" id="{879B1850-288C-482E-AB82-9EF808D2C6D1}"/>
              </a:ext>
            </a:extLst>
          </p:cNvPr>
          <p:cNvSpPr txBox="1"/>
          <p:nvPr/>
        </p:nvSpPr>
        <p:spPr>
          <a:xfrm>
            <a:off x="1998647" y="1119815"/>
            <a:ext cx="502515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Facility coverage report – </a:t>
            </a:r>
            <a:r>
              <a:rPr lang="en-GB" sz="2400" b="1" dirty="0">
                <a:solidFill>
                  <a:schemeClr val="tx1">
                    <a:lumMod val="65000"/>
                    <a:lumOff val="35000"/>
                  </a:schemeClr>
                </a:solidFill>
              </a:rPr>
              <a:t>Map view</a:t>
            </a:r>
          </a:p>
        </p:txBody>
      </p:sp>
      <p:pic>
        <p:nvPicPr>
          <p:cNvPr id="14" name="Picture 13">
            <a:extLst>
              <a:ext uri="{FF2B5EF4-FFF2-40B4-BE49-F238E27FC236}">
                <a16:creationId xmlns:a16="http://schemas.microsoft.com/office/drawing/2014/main" id="{6ABC9A4D-ABAC-4BDA-98B9-9C4FEC23813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50778" y="606257"/>
            <a:ext cx="3774766" cy="6039628"/>
          </a:xfrm>
          <a:prstGeom prst="rect">
            <a:avLst/>
          </a:prstGeom>
        </p:spPr>
      </p:pic>
    </p:spTree>
    <p:custDataLst>
      <p:tags r:id="rId1"/>
    </p:custDataLst>
    <p:extLst>
      <p:ext uri="{BB962C8B-B14F-4D97-AF65-F5344CB8AC3E}">
        <p14:creationId xmlns:p14="http://schemas.microsoft.com/office/powerpoint/2010/main" val="31704735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5. View reports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4" name="grid1">
            <a:extLst>
              <a:ext uri="{FF2B5EF4-FFF2-40B4-BE49-F238E27FC236}">
                <a16:creationId xmlns:a16="http://schemas.microsoft.com/office/drawing/2014/main" id="{0A2110F6-2514-415E-9EDC-F53DB47E816B}"/>
              </a:ext>
            </a:extLst>
          </p:cNvPr>
          <p:cNvSpPr txBox="1"/>
          <p:nvPr/>
        </p:nvSpPr>
        <p:spPr>
          <a:xfrm>
            <a:off x="734149" y="670802"/>
            <a:ext cx="10825719" cy="792238"/>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5" name="data collector">
            <a:extLst>
              <a:ext uri="{FF2B5EF4-FFF2-40B4-BE49-F238E27FC236}">
                <a16:creationId xmlns:a16="http://schemas.microsoft.com/office/drawing/2014/main" id="{A90C2F94-D32A-4FD0-BAB9-53F384E2D4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169" y="758945"/>
            <a:ext cx="612000" cy="612000"/>
          </a:xfrm>
          <a:prstGeom prst="rect">
            <a:avLst/>
          </a:prstGeom>
        </p:spPr>
      </p:pic>
      <p:sp>
        <p:nvSpPr>
          <p:cNvPr id="26" name="subtitle">
            <a:extLst>
              <a:ext uri="{FF2B5EF4-FFF2-40B4-BE49-F238E27FC236}">
                <a16:creationId xmlns:a16="http://schemas.microsoft.com/office/drawing/2014/main" id="{879B1850-288C-482E-AB82-9EF808D2C6D1}"/>
              </a:ext>
            </a:extLst>
          </p:cNvPr>
          <p:cNvSpPr txBox="1"/>
          <p:nvPr/>
        </p:nvSpPr>
        <p:spPr>
          <a:xfrm>
            <a:off x="1524189" y="853921"/>
            <a:ext cx="956122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rgbClr val="595959"/>
                </a:solidFill>
              </a:rPr>
              <a:t>Facility</a:t>
            </a:r>
            <a:r>
              <a:rPr lang="en-GB" sz="2400" dirty="0">
                <a:solidFill>
                  <a:schemeClr val="tx1">
                    <a:lumMod val="65000"/>
                    <a:lumOff val="35000"/>
                  </a:schemeClr>
                </a:solidFill>
              </a:rPr>
              <a:t> coverage report – </a:t>
            </a:r>
            <a:r>
              <a:rPr lang="en-GB" sz="2400" b="1" dirty="0">
                <a:solidFill>
                  <a:schemeClr val="tx1">
                    <a:lumMod val="65000"/>
                    <a:lumOff val="35000"/>
                  </a:schemeClr>
                </a:solidFill>
              </a:rPr>
              <a:t>Map view</a:t>
            </a:r>
          </a:p>
        </p:txBody>
      </p:sp>
      <p:pic>
        <p:nvPicPr>
          <p:cNvPr id="14" name="Picture 13">
            <a:extLst>
              <a:ext uri="{FF2B5EF4-FFF2-40B4-BE49-F238E27FC236}">
                <a16:creationId xmlns:a16="http://schemas.microsoft.com/office/drawing/2014/main" id="{C9F22DDF-87B6-4CFF-85AB-9E51EC6576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598" y="2583571"/>
            <a:ext cx="2592160" cy="4147456"/>
          </a:xfrm>
          <a:prstGeom prst="rect">
            <a:avLst/>
          </a:prstGeom>
        </p:spPr>
      </p:pic>
      <p:pic>
        <p:nvPicPr>
          <p:cNvPr id="15" name="Picture 14">
            <a:extLst>
              <a:ext uri="{FF2B5EF4-FFF2-40B4-BE49-F238E27FC236}">
                <a16:creationId xmlns:a16="http://schemas.microsoft.com/office/drawing/2014/main" id="{C8752722-ECAB-4514-AEE2-F48E0155EC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5409" y="2583571"/>
            <a:ext cx="2592000" cy="4147200"/>
          </a:xfrm>
          <a:prstGeom prst="rect">
            <a:avLst/>
          </a:prstGeom>
        </p:spPr>
      </p:pic>
      <p:pic>
        <p:nvPicPr>
          <p:cNvPr id="16" name="Picture 15">
            <a:extLst>
              <a:ext uri="{FF2B5EF4-FFF2-40B4-BE49-F238E27FC236}">
                <a16:creationId xmlns:a16="http://schemas.microsoft.com/office/drawing/2014/main" id="{B132B012-97BB-4C75-83A2-ADA742AE00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2060" y="2583571"/>
            <a:ext cx="2592000" cy="4147200"/>
          </a:xfrm>
          <a:prstGeom prst="rect">
            <a:avLst/>
          </a:prstGeom>
        </p:spPr>
      </p:pic>
      <p:pic>
        <p:nvPicPr>
          <p:cNvPr id="18" name="Picture 17">
            <a:extLst>
              <a:ext uri="{FF2B5EF4-FFF2-40B4-BE49-F238E27FC236}">
                <a16:creationId xmlns:a16="http://schemas.microsoft.com/office/drawing/2014/main" id="{2B0DE32B-62DD-4079-9E51-4612E5F271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78712" y="2583571"/>
            <a:ext cx="2592000" cy="4147200"/>
          </a:xfrm>
          <a:prstGeom prst="rect">
            <a:avLst/>
          </a:prstGeom>
        </p:spPr>
      </p:pic>
      <p:sp>
        <p:nvSpPr>
          <p:cNvPr id="29" name="TextBox 28">
            <a:extLst>
              <a:ext uri="{FF2B5EF4-FFF2-40B4-BE49-F238E27FC236}">
                <a16:creationId xmlns:a16="http://schemas.microsoft.com/office/drawing/2014/main" id="{159F200C-79DF-41D0-A5B7-42ADD27D9D9C}"/>
              </a:ext>
            </a:extLst>
          </p:cNvPr>
          <p:cNvSpPr txBox="1"/>
          <p:nvPr/>
        </p:nvSpPr>
        <p:spPr>
          <a:xfrm>
            <a:off x="217222" y="1661536"/>
            <a:ext cx="2861757" cy="926087"/>
          </a:xfrm>
          <a:prstGeom prst="rect">
            <a:avLst/>
          </a:prstGeom>
          <a:noFill/>
        </p:spPr>
        <p:txBody>
          <a:bodyPr wrap="square" rtlCol="0">
            <a:spAutoFit/>
          </a:bodyPr>
          <a:lstStyle/>
          <a:p>
            <a:pPr algn="ctr">
              <a:lnSpc>
                <a:spcPct val="90000"/>
              </a:lnSpc>
            </a:pPr>
            <a:r>
              <a:rPr lang="en-US" sz="2000" dirty="0">
                <a:solidFill>
                  <a:srgbClr val="595959"/>
                </a:solidFill>
              </a:rPr>
              <a:t>Click on any facility to get key information on that facility</a:t>
            </a:r>
          </a:p>
        </p:txBody>
      </p:sp>
      <p:sp>
        <p:nvSpPr>
          <p:cNvPr id="31" name="TextBox 30">
            <a:extLst>
              <a:ext uri="{FF2B5EF4-FFF2-40B4-BE49-F238E27FC236}">
                <a16:creationId xmlns:a16="http://schemas.microsoft.com/office/drawing/2014/main" id="{7F63F111-2873-43A3-88E8-F4C9820393CB}"/>
              </a:ext>
            </a:extLst>
          </p:cNvPr>
          <p:cNvSpPr txBox="1"/>
          <p:nvPr/>
        </p:nvSpPr>
        <p:spPr>
          <a:xfrm>
            <a:off x="3265638" y="1661535"/>
            <a:ext cx="2859096" cy="926087"/>
          </a:xfrm>
          <a:prstGeom prst="rect">
            <a:avLst/>
          </a:prstGeom>
          <a:noFill/>
        </p:spPr>
        <p:txBody>
          <a:bodyPr wrap="square" rtlCol="0">
            <a:spAutoFit/>
          </a:bodyPr>
          <a:lstStyle/>
          <a:p>
            <a:pPr algn="ctr">
              <a:lnSpc>
                <a:spcPct val="90000"/>
              </a:lnSpc>
            </a:pPr>
            <a:r>
              <a:rPr lang="en-US" sz="2000" dirty="0">
                <a:solidFill>
                  <a:srgbClr val="595959"/>
                </a:solidFill>
              </a:rPr>
              <a:t>Click on the “</a:t>
            </a:r>
            <a:r>
              <a:rPr lang="en-US" sz="2000" dirty="0" err="1">
                <a:solidFill>
                  <a:srgbClr val="595959"/>
                </a:solidFill>
              </a:rPr>
              <a:t>basemap</a:t>
            </a:r>
            <a:r>
              <a:rPr lang="en-US" sz="2000" dirty="0">
                <a:solidFill>
                  <a:srgbClr val="595959"/>
                </a:solidFill>
              </a:rPr>
              <a:t>” icon to toggle between </a:t>
            </a:r>
            <a:r>
              <a:rPr lang="en-US" sz="2000" dirty="0" err="1">
                <a:solidFill>
                  <a:srgbClr val="595959"/>
                </a:solidFill>
              </a:rPr>
              <a:t>basemap</a:t>
            </a:r>
            <a:r>
              <a:rPr lang="en-US" sz="2000" dirty="0">
                <a:solidFill>
                  <a:srgbClr val="595959"/>
                </a:solidFill>
              </a:rPr>
              <a:t> types</a:t>
            </a:r>
          </a:p>
        </p:txBody>
      </p:sp>
      <p:sp>
        <p:nvSpPr>
          <p:cNvPr id="32" name="TextBox 31">
            <a:extLst>
              <a:ext uri="{FF2B5EF4-FFF2-40B4-BE49-F238E27FC236}">
                <a16:creationId xmlns:a16="http://schemas.microsoft.com/office/drawing/2014/main" id="{D90E6B18-787A-4891-A165-9FA5F10A1884}"/>
              </a:ext>
            </a:extLst>
          </p:cNvPr>
          <p:cNvSpPr txBox="1"/>
          <p:nvPr/>
        </p:nvSpPr>
        <p:spPr>
          <a:xfrm>
            <a:off x="6145704" y="1934484"/>
            <a:ext cx="2608149" cy="649088"/>
          </a:xfrm>
          <a:prstGeom prst="rect">
            <a:avLst/>
          </a:prstGeom>
          <a:noFill/>
        </p:spPr>
        <p:txBody>
          <a:bodyPr wrap="square" rtlCol="0">
            <a:spAutoFit/>
          </a:bodyPr>
          <a:lstStyle/>
          <a:p>
            <a:pPr algn="ctr">
              <a:lnSpc>
                <a:spcPct val="90000"/>
              </a:lnSpc>
            </a:pPr>
            <a:r>
              <a:rPr lang="en-US" sz="2000" dirty="0" err="1">
                <a:solidFill>
                  <a:srgbClr val="595959"/>
                </a:solidFill>
              </a:rPr>
              <a:t>Basemap</a:t>
            </a:r>
            <a:r>
              <a:rPr lang="en-US" sz="2000" dirty="0">
                <a:solidFill>
                  <a:srgbClr val="595959"/>
                </a:solidFill>
              </a:rPr>
              <a:t> types include the following:</a:t>
            </a:r>
          </a:p>
        </p:txBody>
      </p:sp>
      <p:sp>
        <p:nvSpPr>
          <p:cNvPr id="33" name="TextBox 32">
            <a:extLst>
              <a:ext uri="{FF2B5EF4-FFF2-40B4-BE49-F238E27FC236}">
                <a16:creationId xmlns:a16="http://schemas.microsoft.com/office/drawing/2014/main" id="{4A8A3DB3-7A15-445D-BCEE-C3E431BA575D}"/>
              </a:ext>
            </a:extLst>
          </p:cNvPr>
          <p:cNvSpPr txBox="1"/>
          <p:nvPr/>
        </p:nvSpPr>
        <p:spPr>
          <a:xfrm>
            <a:off x="9388410" y="1951194"/>
            <a:ext cx="2315293" cy="649088"/>
          </a:xfrm>
          <a:prstGeom prst="rect">
            <a:avLst/>
          </a:prstGeom>
          <a:noFill/>
        </p:spPr>
        <p:txBody>
          <a:bodyPr wrap="square" rtlCol="0">
            <a:spAutoFit/>
          </a:bodyPr>
          <a:lstStyle/>
          <a:p>
            <a:pPr algn="ctr">
              <a:lnSpc>
                <a:spcPct val="90000"/>
              </a:lnSpc>
            </a:pPr>
            <a:r>
              <a:rPr lang="en-US" sz="2000" dirty="0">
                <a:solidFill>
                  <a:srgbClr val="595959"/>
                </a:solidFill>
              </a:rPr>
              <a:t>Example of Satellite view</a:t>
            </a:r>
          </a:p>
        </p:txBody>
      </p:sp>
      <p:sp>
        <p:nvSpPr>
          <p:cNvPr id="17" name="TextBox 16">
            <a:extLst>
              <a:ext uri="{FF2B5EF4-FFF2-40B4-BE49-F238E27FC236}">
                <a16:creationId xmlns:a16="http://schemas.microsoft.com/office/drawing/2014/main" id="{B4FABE4C-A5B6-4CA3-8156-675BC0AAEAFD}"/>
              </a:ext>
            </a:extLst>
          </p:cNvPr>
          <p:cNvSpPr txBox="1"/>
          <p:nvPr/>
        </p:nvSpPr>
        <p:spPr>
          <a:xfrm>
            <a:off x="5706142" y="5779844"/>
            <a:ext cx="201121" cy="195167"/>
          </a:xfrm>
          <a:prstGeom prst="rect">
            <a:avLst/>
          </a:prstGeom>
          <a:noFill/>
          <a:ln w="28575">
            <a:solidFill>
              <a:srgbClr val="FF0000"/>
            </a:solidFill>
          </a:ln>
        </p:spPr>
        <p:txBody>
          <a:bodyPr wrap="square" rtlCol="0">
            <a:spAutoFit/>
          </a:bodyPr>
          <a:lstStyle/>
          <a:p>
            <a:endParaRPr lang="en-US" dirty="0"/>
          </a:p>
        </p:txBody>
      </p:sp>
      <p:sp>
        <p:nvSpPr>
          <p:cNvPr id="22" name="Arrow: Right 21">
            <a:extLst>
              <a:ext uri="{FF2B5EF4-FFF2-40B4-BE49-F238E27FC236}">
                <a16:creationId xmlns:a16="http://schemas.microsoft.com/office/drawing/2014/main" id="{ABA68C4A-E066-4913-AA96-789025EEE1A2}"/>
              </a:ext>
            </a:extLst>
          </p:cNvPr>
          <p:cNvSpPr/>
          <p:nvPr/>
        </p:nvSpPr>
        <p:spPr>
          <a:xfrm>
            <a:off x="4491449" y="5631301"/>
            <a:ext cx="978408" cy="484632"/>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3306861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29" grpId="0"/>
      <p:bldP spid="31" grpId="0"/>
      <p:bldP spid="32" grpId="0"/>
      <p:bldP spid="33" grpId="0"/>
      <p:bldP spid="17"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5. View reports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4" name="grid1">
            <a:extLst>
              <a:ext uri="{FF2B5EF4-FFF2-40B4-BE49-F238E27FC236}">
                <a16:creationId xmlns:a16="http://schemas.microsoft.com/office/drawing/2014/main" id="{0A2110F6-2514-415E-9EDC-F53DB47E816B}"/>
              </a:ext>
            </a:extLst>
          </p:cNvPr>
          <p:cNvSpPr txBox="1"/>
          <p:nvPr/>
        </p:nvSpPr>
        <p:spPr>
          <a:xfrm>
            <a:off x="734149" y="670802"/>
            <a:ext cx="10825719" cy="792238"/>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5" name="data collector">
            <a:extLst>
              <a:ext uri="{FF2B5EF4-FFF2-40B4-BE49-F238E27FC236}">
                <a16:creationId xmlns:a16="http://schemas.microsoft.com/office/drawing/2014/main" id="{A90C2F94-D32A-4FD0-BAB9-53F384E2D4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169" y="758945"/>
            <a:ext cx="612000" cy="612000"/>
          </a:xfrm>
          <a:prstGeom prst="rect">
            <a:avLst/>
          </a:prstGeom>
        </p:spPr>
      </p:pic>
      <p:sp>
        <p:nvSpPr>
          <p:cNvPr id="26" name="subtitle">
            <a:extLst>
              <a:ext uri="{FF2B5EF4-FFF2-40B4-BE49-F238E27FC236}">
                <a16:creationId xmlns:a16="http://schemas.microsoft.com/office/drawing/2014/main" id="{879B1850-288C-482E-AB82-9EF808D2C6D1}"/>
              </a:ext>
            </a:extLst>
          </p:cNvPr>
          <p:cNvSpPr txBox="1"/>
          <p:nvPr/>
        </p:nvSpPr>
        <p:spPr>
          <a:xfrm>
            <a:off x="1524189" y="853921"/>
            <a:ext cx="956122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rgbClr val="595959"/>
                </a:solidFill>
              </a:rPr>
              <a:t>Facility</a:t>
            </a:r>
            <a:r>
              <a:rPr lang="en-GB" sz="2400" dirty="0">
                <a:solidFill>
                  <a:schemeClr val="tx1">
                    <a:lumMod val="65000"/>
                    <a:lumOff val="35000"/>
                  </a:schemeClr>
                </a:solidFill>
              </a:rPr>
              <a:t> coverage report – </a:t>
            </a:r>
            <a:r>
              <a:rPr lang="en-GB" sz="2400" b="1" dirty="0">
                <a:solidFill>
                  <a:schemeClr val="tx1">
                    <a:lumMod val="65000"/>
                    <a:lumOff val="35000"/>
                  </a:schemeClr>
                </a:solidFill>
              </a:rPr>
              <a:t>Map view</a:t>
            </a:r>
          </a:p>
        </p:txBody>
      </p:sp>
      <p:pic>
        <p:nvPicPr>
          <p:cNvPr id="34" name="Picture 33">
            <a:extLst>
              <a:ext uri="{FF2B5EF4-FFF2-40B4-BE49-F238E27FC236}">
                <a16:creationId xmlns:a16="http://schemas.microsoft.com/office/drawing/2014/main" id="{B8AA92B8-CC98-41DC-8B57-4F4CBBA4E6D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38259" y="2467330"/>
            <a:ext cx="2629869" cy="4207790"/>
          </a:xfrm>
          <a:prstGeom prst="rect">
            <a:avLst/>
          </a:prstGeom>
        </p:spPr>
      </p:pic>
      <p:pic>
        <p:nvPicPr>
          <p:cNvPr id="35" name="Picture 34">
            <a:extLst>
              <a:ext uri="{FF2B5EF4-FFF2-40B4-BE49-F238E27FC236}">
                <a16:creationId xmlns:a16="http://schemas.microsoft.com/office/drawing/2014/main" id="{7F92E63D-1E9D-4E45-A431-21A37528BE9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896900" y="2467330"/>
            <a:ext cx="2629869" cy="4207790"/>
          </a:xfrm>
          <a:prstGeom prst="rect">
            <a:avLst/>
          </a:prstGeom>
        </p:spPr>
      </p:pic>
      <p:pic>
        <p:nvPicPr>
          <p:cNvPr id="36" name="Picture 35">
            <a:extLst>
              <a:ext uri="{FF2B5EF4-FFF2-40B4-BE49-F238E27FC236}">
                <a16:creationId xmlns:a16="http://schemas.microsoft.com/office/drawing/2014/main" id="{12266A8F-0844-433B-8823-FB3B1D8F0D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455541" y="2467330"/>
            <a:ext cx="2629869" cy="4207790"/>
          </a:xfrm>
          <a:prstGeom prst="rect">
            <a:avLst/>
          </a:prstGeom>
        </p:spPr>
      </p:pic>
      <p:sp>
        <p:nvSpPr>
          <p:cNvPr id="37" name="TextBox 36">
            <a:extLst>
              <a:ext uri="{FF2B5EF4-FFF2-40B4-BE49-F238E27FC236}">
                <a16:creationId xmlns:a16="http://schemas.microsoft.com/office/drawing/2014/main" id="{DF5F1047-3CBB-4DF6-96A3-6B783FC1932D}"/>
              </a:ext>
            </a:extLst>
          </p:cNvPr>
          <p:cNvSpPr txBox="1"/>
          <p:nvPr/>
        </p:nvSpPr>
        <p:spPr>
          <a:xfrm>
            <a:off x="823168" y="1606235"/>
            <a:ext cx="3645381" cy="842667"/>
          </a:xfrm>
          <a:prstGeom prst="rect">
            <a:avLst/>
          </a:prstGeom>
          <a:noFill/>
        </p:spPr>
        <p:txBody>
          <a:bodyPr wrap="square" rtlCol="0">
            <a:spAutoFit/>
          </a:bodyPr>
          <a:lstStyle/>
          <a:p>
            <a:pPr algn="ctr">
              <a:lnSpc>
                <a:spcPct val="90000"/>
              </a:lnSpc>
            </a:pPr>
            <a:r>
              <a:rPr lang="en-US" dirty="0">
                <a:solidFill>
                  <a:srgbClr val="595959"/>
                </a:solidFill>
              </a:rPr>
              <a:t>Click on the “filter” icon to only show facilities for a selected region and to zoom to that region</a:t>
            </a:r>
          </a:p>
        </p:txBody>
      </p:sp>
      <p:sp>
        <p:nvSpPr>
          <p:cNvPr id="38" name="TextBox 37">
            <a:extLst>
              <a:ext uri="{FF2B5EF4-FFF2-40B4-BE49-F238E27FC236}">
                <a16:creationId xmlns:a16="http://schemas.microsoft.com/office/drawing/2014/main" id="{D5729240-4B8B-496D-8ECC-9AA0B78E5411}"/>
              </a:ext>
            </a:extLst>
          </p:cNvPr>
          <p:cNvSpPr txBox="1"/>
          <p:nvPr/>
        </p:nvSpPr>
        <p:spPr>
          <a:xfrm>
            <a:off x="4755058" y="1768210"/>
            <a:ext cx="2783900" cy="649088"/>
          </a:xfrm>
          <a:prstGeom prst="rect">
            <a:avLst/>
          </a:prstGeom>
          <a:noFill/>
        </p:spPr>
        <p:txBody>
          <a:bodyPr wrap="square" rtlCol="0">
            <a:spAutoFit/>
          </a:bodyPr>
          <a:lstStyle/>
          <a:p>
            <a:pPr algn="ctr">
              <a:lnSpc>
                <a:spcPct val="90000"/>
              </a:lnSpc>
            </a:pPr>
            <a:r>
              <a:rPr lang="en-US" sz="2000" dirty="0">
                <a:solidFill>
                  <a:srgbClr val="595959"/>
                </a:solidFill>
              </a:rPr>
              <a:t>Select the region </a:t>
            </a:r>
            <a:br>
              <a:rPr lang="en-US" sz="2000" dirty="0">
                <a:solidFill>
                  <a:srgbClr val="595959"/>
                </a:solidFill>
              </a:rPr>
            </a:br>
            <a:r>
              <a:rPr lang="en-US" sz="2000" dirty="0">
                <a:solidFill>
                  <a:srgbClr val="595959"/>
                </a:solidFill>
              </a:rPr>
              <a:t>of interest</a:t>
            </a:r>
          </a:p>
        </p:txBody>
      </p:sp>
      <p:sp>
        <p:nvSpPr>
          <p:cNvPr id="39" name="TextBox 38">
            <a:extLst>
              <a:ext uri="{FF2B5EF4-FFF2-40B4-BE49-F238E27FC236}">
                <a16:creationId xmlns:a16="http://schemas.microsoft.com/office/drawing/2014/main" id="{F4AB9D3C-2444-4720-8089-DA5FBAB436AE}"/>
              </a:ext>
            </a:extLst>
          </p:cNvPr>
          <p:cNvSpPr txBox="1"/>
          <p:nvPr/>
        </p:nvSpPr>
        <p:spPr>
          <a:xfrm>
            <a:off x="8019831" y="1768210"/>
            <a:ext cx="3486570" cy="649088"/>
          </a:xfrm>
          <a:prstGeom prst="rect">
            <a:avLst/>
          </a:prstGeom>
          <a:noFill/>
        </p:spPr>
        <p:txBody>
          <a:bodyPr wrap="square" rtlCol="0">
            <a:spAutoFit/>
          </a:bodyPr>
          <a:lstStyle/>
          <a:p>
            <a:pPr algn="ctr">
              <a:lnSpc>
                <a:spcPct val="90000"/>
              </a:lnSpc>
            </a:pPr>
            <a:r>
              <a:rPr lang="en-US" sz="2000" dirty="0">
                <a:solidFill>
                  <a:srgbClr val="595959"/>
                </a:solidFill>
              </a:rPr>
              <a:t>Map now shows only the facilities for that region</a:t>
            </a:r>
          </a:p>
        </p:txBody>
      </p:sp>
      <p:sp>
        <p:nvSpPr>
          <p:cNvPr id="40" name="Arrow: Right 39">
            <a:extLst>
              <a:ext uri="{FF2B5EF4-FFF2-40B4-BE49-F238E27FC236}">
                <a16:creationId xmlns:a16="http://schemas.microsoft.com/office/drawing/2014/main" id="{625655E4-5110-4A14-B615-6077D461BB26}"/>
              </a:ext>
            </a:extLst>
          </p:cNvPr>
          <p:cNvSpPr/>
          <p:nvPr/>
        </p:nvSpPr>
        <p:spPr>
          <a:xfrm>
            <a:off x="2554011" y="5350760"/>
            <a:ext cx="978408" cy="484632"/>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907752F-7618-4B50-A4C5-48DC005CC8E0}"/>
              </a:ext>
            </a:extLst>
          </p:cNvPr>
          <p:cNvSpPr txBox="1"/>
          <p:nvPr/>
        </p:nvSpPr>
        <p:spPr>
          <a:xfrm>
            <a:off x="3712526" y="5495492"/>
            <a:ext cx="255602" cy="195167"/>
          </a:xfrm>
          <a:prstGeom prst="rect">
            <a:avLst/>
          </a:prstGeom>
          <a:noFill/>
          <a:ln w="28575">
            <a:solidFill>
              <a:srgbClr val="FF0000"/>
            </a:solidFill>
          </a:ln>
        </p:spPr>
        <p:txBody>
          <a:bodyPr wrap="square" rtlCol="0">
            <a:spAutoFit/>
          </a:bodyPr>
          <a:lstStyle/>
          <a:p>
            <a:endParaRPr lang="en-US" dirty="0"/>
          </a:p>
        </p:txBody>
      </p:sp>
    </p:spTree>
    <p:custDataLst>
      <p:tags r:id="rId1"/>
    </p:custDataLst>
    <p:extLst>
      <p:ext uri="{BB962C8B-B14F-4D97-AF65-F5344CB8AC3E}">
        <p14:creationId xmlns:p14="http://schemas.microsoft.com/office/powerpoint/2010/main" val="36596900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500"/>
                                        <p:tgtEl>
                                          <p:spTgt spid="4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883618"/>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You have now completed Unit 7.</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2" name="TextBox 11">
            <a:extLst>
              <a:ext uri="{FF2B5EF4-FFF2-40B4-BE49-F238E27FC236}">
                <a16:creationId xmlns:a16="http://schemas.microsoft.com/office/drawing/2014/main" id="{ED3E103A-B4A6-49A9-9DE5-C38654D1AF97}"/>
              </a:ext>
            </a:extLst>
          </p:cNvPr>
          <p:cNvSpPr txBox="1"/>
          <p:nvPr/>
        </p:nvSpPr>
        <p:spPr>
          <a:xfrm>
            <a:off x="3499200" y="3623144"/>
            <a:ext cx="7528029"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Now try the end of module quiz.</a:t>
            </a:r>
          </a:p>
        </p:txBody>
      </p:sp>
    </p:spTree>
    <p:custDataLst>
      <p:tags r:id="rId1"/>
    </p:custDataLst>
    <p:extLst>
      <p:ext uri="{BB962C8B-B14F-4D97-AF65-F5344CB8AC3E}">
        <p14:creationId xmlns:p14="http://schemas.microsoft.com/office/powerpoint/2010/main" val="7143635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659769"/>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By the end of this unit, you will be able to:</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9" name="TextBox 18">
            <a:extLst>
              <a:ext uri="{FF2B5EF4-FFF2-40B4-BE49-F238E27FC236}">
                <a16:creationId xmlns:a16="http://schemas.microsoft.com/office/drawing/2014/main" id="{FB51BEA6-30C4-BF3A-513C-068EAD4C8451}"/>
              </a:ext>
            </a:extLst>
          </p:cNvPr>
          <p:cNvSpPr txBox="1"/>
          <p:nvPr/>
        </p:nvSpPr>
        <p:spPr>
          <a:xfrm>
            <a:off x="3803123" y="3326601"/>
            <a:ext cx="7822820"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describe the </a:t>
            </a:r>
            <a:r>
              <a:rPr lang="en-GB" sz="2400" dirty="0" err="1"/>
              <a:t>CSPro</a:t>
            </a:r>
            <a:r>
              <a:rPr lang="en-GB" sz="2400" dirty="0"/>
              <a:t> application tasks for the supervisor to track progress towards survey completion</a:t>
            </a:r>
          </a:p>
        </p:txBody>
      </p:sp>
      <p:pic>
        <p:nvPicPr>
          <p:cNvPr id="3" name="bullet white">
            <a:extLst>
              <a:ext uri="{FF2B5EF4-FFF2-40B4-BE49-F238E27FC236}">
                <a16:creationId xmlns:a16="http://schemas.microsoft.com/office/drawing/2014/main" id="{5144A0A6-322A-4B3E-AD56-6C04AF562D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3499465"/>
            <a:ext cx="117692" cy="122400"/>
          </a:xfrm>
          <a:prstGeom prst="rect">
            <a:avLst/>
          </a:prstGeom>
        </p:spPr>
      </p:pic>
    </p:spTree>
    <p:custDataLst>
      <p:tags r:id="rId1"/>
    </p:custDataLst>
    <p:extLst>
      <p:ext uri="{BB962C8B-B14F-4D97-AF65-F5344CB8AC3E}">
        <p14:creationId xmlns:p14="http://schemas.microsoft.com/office/powerpoint/2010/main" val="30406858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Tracking progress towards survey completion</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aphicFrame>
        <p:nvGraphicFramePr>
          <p:cNvPr id="7" name="Table 5">
            <a:extLst>
              <a:ext uri="{FF2B5EF4-FFF2-40B4-BE49-F238E27FC236}">
                <a16:creationId xmlns:a16="http://schemas.microsoft.com/office/drawing/2014/main" id="{57BF02F5-F10F-41CE-BD4A-4CBF193095BD}"/>
              </a:ext>
            </a:extLst>
          </p:cNvPr>
          <p:cNvGraphicFramePr>
            <a:graphicFrameLocks noGrp="1"/>
          </p:cNvGraphicFramePr>
          <p:nvPr/>
        </p:nvGraphicFramePr>
        <p:xfrm>
          <a:off x="609313" y="1618904"/>
          <a:ext cx="10969031" cy="3390639"/>
        </p:xfrm>
        <a:graphic>
          <a:graphicData uri="http://schemas.openxmlformats.org/drawingml/2006/table">
            <a:tbl>
              <a:tblPr firstRow="1" bandRow="1">
                <a:tableStyleId>{91EBBBCC-DAD2-459C-BE2E-F6DE35CF9A28}</a:tableStyleId>
              </a:tblPr>
              <a:tblGrid>
                <a:gridCol w="622846">
                  <a:extLst>
                    <a:ext uri="{9D8B030D-6E8A-4147-A177-3AD203B41FA5}">
                      <a16:colId xmlns:a16="http://schemas.microsoft.com/office/drawing/2014/main" val="726383620"/>
                    </a:ext>
                  </a:extLst>
                </a:gridCol>
                <a:gridCol w="1705007">
                  <a:extLst>
                    <a:ext uri="{9D8B030D-6E8A-4147-A177-3AD203B41FA5}">
                      <a16:colId xmlns:a16="http://schemas.microsoft.com/office/drawing/2014/main" val="3897154107"/>
                    </a:ext>
                  </a:extLst>
                </a:gridCol>
                <a:gridCol w="4981216">
                  <a:extLst>
                    <a:ext uri="{9D8B030D-6E8A-4147-A177-3AD203B41FA5}">
                      <a16:colId xmlns:a16="http://schemas.microsoft.com/office/drawing/2014/main" val="1138646085"/>
                    </a:ext>
                  </a:extLst>
                </a:gridCol>
                <a:gridCol w="3659962">
                  <a:extLst>
                    <a:ext uri="{9D8B030D-6E8A-4147-A177-3AD203B41FA5}">
                      <a16:colId xmlns:a16="http://schemas.microsoft.com/office/drawing/2014/main" val="3420881606"/>
                    </a:ext>
                  </a:extLst>
                </a:gridCol>
              </a:tblGrid>
              <a:tr h="484377">
                <a:tc>
                  <a:txBody>
                    <a:bodyPr/>
                    <a:lstStyle/>
                    <a:p>
                      <a:r>
                        <a:rPr lang="en-US" sz="2000" dirty="0">
                          <a:latin typeface="+mn-lt"/>
                        </a:rPr>
                        <a:t>No.</a:t>
                      </a:r>
                    </a:p>
                  </a:txBody>
                  <a:tcPr>
                    <a:solidFill>
                      <a:schemeClr val="accent1"/>
                    </a:solidFill>
                  </a:tcPr>
                </a:tc>
                <a:tc>
                  <a:txBody>
                    <a:bodyPr/>
                    <a:lstStyle/>
                    <a:p>
                      <a:r>
                        <a:rPr lang="en-US" sz="2000" dirty="0">
                          <a:latin typeface="+mn-lt"/>
                        </a:rPr>
                        <a:t>Who?</a:t>
                      </a:r>
                    </a:p>
                  </a:txBody>
                  <a:tcPr>
                    <a:solidFill>
                      <a:schemeClr val="accent1"/>
                    </a:solidFill>
                  </a:tcPr>
                </a:tc>
                <a:tc>
                  <a:txBody>
                    <a:bodyPr/>
                    <a:lstStyle/>
                    <a:p>
                      <a:r>
                        <a:rPr lang="en-US" sz="2000" dirty="0">
                          <a:latin typeface="+mn-lt"/>
                        </a:rPr>
                        <a:t>What?</a:t>
                      </a:r>
                    </a:p>
                  </a:txBody>
                  <a:tcPr>
                    <a:solidFill>
                      <a:schemeClr val="accent1"/>
                    </a:solidFill>
                  </a:tcPr>
                </a:tc>
                <a:tc>
                  <a:txBody>
                    <a:bodyPr/>
                    <a:lstStyle/>
                    <a:p>
                      <a:r>
                        <a:rPr lang="en-US" sz="2000" dirty="0">
                          <a:latin typeface="+mn-lt"/>
                        </a:rPr>
                        <a:t>When?</a:t>
                      </a:r>
                    </a:p>
                  </a:txBody>
                  <a:tcPr>
                    <a:solidFill>
                      <a:schemeClr val="accent1"/>
                    </a:solidFill>
                  </a:tcPr>
                </a:tc>
                <a:extLst>
                  <a:ext uri="{0D108BD9-81ED-4DB2-BD59-A6C34878D82A}">
                    <a16:rowId xmlns:a16="http://schemas.microsoft.com/office/drawing/2014/main" val="2824545839"/>
                  </a:ext>
                </a:extLst>
              </a:tr>
              <a:tr h="484377">
                <a:tc>
                  <a:txBody>
                    <a:bodyPr/>
                    <a:lstStyle/>
                    <a:p>
                      <a:r>
                        <a:rPr lang="en-US" sz="2000" dirty="0">
                          <a:latin typeface="+mn-lt"/>
                        </a:rPr>
                        <a:t>1</a:t>
                      </a:r>
                    </a:p>
                  </a:txBody>
                  <a:tcPr/>
                </a:tc>
                <a:tc>
                  <a:txBody>
                    <a:bodyPr/>
                    <a:lstStyle/>
                    <a:p>
                      <a:r>
                        <a:rPr lang="en-US" sz="2000" dirty="0">
                          <a:latin typeface="+mn-lt"/>
                        </a:rPr>
                        <a:t>Supervisor</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mn-lt"/>
                        </a:rPr>
                        <a:t>Select sections for validation</a:t>
                      </a:r>
                    </a:p>
                  </a:txBody>
                  <a:tcPr/>
                </a:tc>
                <a:tc>
                  <a:txBody>
                    <a:bodyPr/>
                    <a:lstStyle/>
                    <a:p>
                      <a:r>
                        <a:rPr lang="en-US" sz="2000" dirty="0">
                          <a:latin typeface="+mn-lt"/>
                        </a:rPr>
                        <a:t>Before arrival at facility</a:t>
                      </a:r>
                    </a:p>
                  </a:txBody>
                  <a:tcPr/>
                </a:tc>
                <a:extLst>
                  <a:ext uri="{0D108BD9-81ED-4DB2-BD59-A6C34878D82A}">
                    <a16:rowId xmlns:a16="http://schemas.microsoft.com/office/drawing/2014/main" val="3835562010"/>
                  </a:ext>
                </a:extLst>
              </a:tr>
              <a:tr h="484377">
                <a:tc>
                  <a:txBody>
                    <a:bodyPr/>
                    <a:lstStyle/>
                    <a:p>
                      <a:r>
                        <a:rPr lang="en-US" sz="2000" dirty="0">
                          <a:latin typeface="+mn-lt"/>
                        </a:rPr>
                        <a:t>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mn-lt"/>
                          <a:ea typeface="+mn-ea"/>
                          <a:cs typeface="+mn-cs"/>
                          <a:sym typeface="Arial"/>
                        </a:rPr>
                        <a:t>Supervisor</a:t>
                      </a:r>
                      <a:endParaRPr kumimoji="0" lang="en-US" sz="2000" b="0" i="0" u="none" strike="noStrike" kern="0" cap="none" spc="0" normalizeH="0" baseline="0" noProof="0" dirty="0">
                        <a:ln>
                          <a:noFill/>
                        </a:ln>
                        <a:solidFill>
                          <a:srgbClr val="000000"/>
                        </a:solidFill>
                        <a:effectLst/>
                        <a:uLnTx/>
                        <a:uFillTx/>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mn-lt"/>
                        </a:rPr>
                        <a:t>Validate facility data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mn-lt"/>
                        </a:rPr>
                        <a:t>At facility</a:t>
                      </a:r>
                    </a:p>
                  </a:txBody>
                  <a:tcPr/>
                </a:tc>
                <a:extLst>
                  <a:ext uri="{0D108BD9-81ED-4DB2-BD59-A6C34878D82A}">
                    <a16:rowId xmlns:a16="http://schemas.microsoft.com/office/drawing/2014/main" val="3624138782"/>
                  </a:ext>
                </a:extLst>
              </a:tr>
              <a:tr h="484377">
                <a:tc>
                  <a:txBody>
                    <a:bodyPr/>
                    <a:lstStyle/>
                    <a:p>
                      <a:r>
                        <a:rPr lang="en-US" sz="2000" dirty="0">
                          <a:latin typeface="+mn-lt"/>
                        </a:rPr>
                        <a:t>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mn-lt"/>
                          <a:ea typeface="+mn-ea"/>
                          <a:cs typeface="+mn-cs"/>
                          <a:sym typeface="Arial"/>
                        </a:rPr>
                        <a:t>Supervisor</a:t>
                      </a:r>
                      <a:endParaRPr kumimoji="0" lang="en-US" sz="2000" b="0" i="0" u="none" strike="noStrike" kern="0" cap="none" spc="0" normalizeH="0" baseline="0" noProof="0" dirty="0">
                        <a:ln>
                          <a:noFill/>
                        </a:ln>
                        <a:solidFill>
                          <a:srgbClr val="000000"/>
                        </a:solidFill>
                        <a:effectLst/>
                        <a:uLnTx/>
                        <a:uFillTx/>
                        <a:latin typeface="+mn-lt"/>
                        <a:ea typeface="+mn-ea"/>
                        <a:cs typeface="+mn-cs"/>
                        <a:sym typeface="Arial"/>
                      </a:endParaRPr>
                    </a:p>
                  </a:txBody>
                  <a:tcPr/>
                </a:tc>
                <a:tc>
                  <a:txBody>
                    <a:bodyPr/>
                    <a:lstStyle/>
                    <a:p>
                      <a:r>
                        <a:rPr lang="en-US" sz="2000" dirty="0">
                          <a:latin typeface="+mn-lt"/>
                        </a:rPr>
                        <a:t>Sync validation data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mn-lt"/>
                          <a:ea typeface="+mn-ea"/>
                          <a:cs typeface="+mn-cs"/>
                          <a:sym typeface="Arial"/>
                        </a:rPr>
                        <a:t>End of the day</a:t>
                      </a:r>
                    </a:p>
                  </a:txBody>
                  <a:tcPr/>
                </a:tc>
                <a:extLst>
                  <a:ext uri="{0D108BD9-81ED-4DB2-BD59-A6C34878D82A}">
                    <a16:rowId xmlns:a16="http://schemas.microsoft.com/office/drawing/2014/main" val="2201048683"/>
                  </a:ext>
                </a:extLst>
              </a:tr>
              <a:tr h="484377">
                <a:tc>
                  <a:txBody>
                    <a:bodyPr/>
                    <a:lstStyle/>
                    <a:p>
                      <a:r>
                        <a:rPr lang="en-US" sz="2000" dirty="0">
                          <a:latin typeface="+mn-lt"/>
                        </a:rPr>
                        <a:t>4</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mn-lt"/>
                          <a:ea typeface="+mn-ea"/>
                          <a:cs typeface="+mn-cs"/>
                          <a:sym typeface="Arial"/>
                        </a:rPr>
                        <a:t>Supervisor</a:t>
                      </a:r>
                      <a:endParaRPr kumimoji="0" lang="en-US" sz="2000" b="0" i="0" u="none" strike="noStrike" kern="0" cap="none" spc="0" normalizeH="0" baseline="0" noProof="0" dirty="0">
                        <a:ln>
                          <a:noFill/>
                        </a:ln>
                        <a:solidFill>
                          <a:srgbClr val="000000"/>
                        </a:solidFill>
                        <a:effectLst/>
                        <a:uLnTx/>
                        <a:uFillTx/>
                        <a:latin typeface="+mn-lt"/>
                        <a:ea typeface="+mn-ea"/>
                        <a:cs typeface="+mn-cs"/>
                        <a:sym typeface="Arial"/>
                      </a:endParaRPr>
                    </a:p>
                  </a:txBody>
                  <a:tcPr/>
                </a:tc>
                <a:tc>
                  <a:txBody>
                    <a:bodyPr/>
                    <a:lstStyle/>
                    <a:p>
                      <a:r>
                        <a:rPr lang="en-US" sz="2000" dirty="0">
                          <a:latin typeface="+mn-lt"/>
                        </a:rPr>
                        <a:t>Download all data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mn-lt"/>
                          <a:ea typeface="+mn-ea"/>
                          <a:cs typeface="+mn-cs"/>
                          <a:sym typeface="Arial"/>
                        </a:rPr>
                        <a:t>As needed</a:t>
                      </a:r>
                    </a:p>
                  </a:txBody>
                  <a:tcPr/>
                </a:tc>
                <a:extLst>
                  <a:ext uri="{0D108BD9-81ED-4DB2-BD59-A6C34878D82A}">
                    <a16:rowId xmlns:a16="http://schemas.microsoft.com/office/drawing/2014/main" val="2415694425"/>
                  </a:ext>
                </a:extLst>
              </a:tr>
              <a:tr h="484377">
                <a:tc>
                  <a:txBody>
                    <a:bodyPr/>
                    <a:lstStyle/>
                    <a:p>
                      <a:r>
                        <a:rPr lang="en-US" sz="2000" dirty="0">
                          <a:latin typeface="+mn-lt"/>
                        </a:rPr>
                        <a:t>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mn-lt"/>
                          <a:ea typeface="+mn-ea"/>
                          <a:cs typeface="+mn-cs"/>
                          <a:sym typeface="Arial"/>
                        </a:rPr>
                        <a:t>Supervisor</a:t>
                      </a:r>
                    </a:p>
                  </a:txBody>
                  <a:tcPr/>
                </a:tc>
                <a:tc>
                  <a:txBody>
                    <a:bodyPr/>
                    <a:lstStyle/>
                    <a:p>
                      <a:r>
                        <a:rPr lang="en-US" sz="2000" dirty="0">
                          <a:latin typeface="+mn-lt"/>
                        </a:rPr>
                        <a:t>View reports</a:t>
                      </a:r>
                    </a:p>
                  </a:txBody>
                  <a:tcPr/>
                </a:tc>
                <a:tc>
                  <a:txBody>
                    <a:bodyPr/>
                    <a:lstStyle/>
                    <a:p>
                      <a:r>
                        <a:rPr lang="en-US" sz="2000" dirty="0">
                          <a:latin typeface="+mn-lt"/>
                        </a:rPr>
                        <a:t>As needed</a:t>
                      </a:r>
                    </a:p>
                  </a:txBody>
                  <a:tcPr/>
                </a:tc>
                <a:extLst>
                  <a:ext uri="{0D108BD9-81ED-4DB2-BD59-A6C34878D82A}">
                    <a16:rowId xmlns:a16="http://schemas.microsoft.com/office/drawing/2014/main" val="3458063879"/>
                  </a:ext>
                </a:extLst>
              </a:tr>
              <a:tr h="484377">
                <a:tc>
                  <a:txBody>
                    <a:bodyPr/>
                    <a:lstStyle/>
                    <a:p>
                      <a:r>
                        <a:rPr lang="en-US" sz="2000" dirty="0">
                          <a:latin typeface="+mn-lt"/>
                        </a:rPr>
                        <a:t>6</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mn-lt"/>
                          <a:ea typeface="+mn-ea"/>
                          <a:cs typeface="+mn-cs"/>
                          <a:sym typeface="Arial"/>
                        </a:rPr>
                        <a:t>Supervisor</a:t>
                      </a:r>
                    </a:p>
                  </a:txBody>
                  <a:tcPr/>
                </a:tc>
                <a:tc>
                  <a:txBody>
                    <a:bodyPr/>
                    <a:lstStyle/>
                    <a:p>
                      <a:r>
                        <a:rPr lang="en-US" sz="2000" dirty="0">
                          <a:latin typeface="+mn-lt"/>
                        </a:rPr>
                        <a:t>Update application</a:t>
                      </a:r>
                    </a:p>
                  </a:txBody>
                  <a:tcPr/>
                </a:tc>
                <a:tc>
                  <a:txBody>
                    <a:bodyPr/>
                    <a:lstStyle/>
                    <a:p>
                      <a:r>
                        <a:rPr lang="en-US" sz="2000" dirty="0">
                          <a:latin typeface="+mn-lt"/>
                        </a:rPr>
                        <a:t>As needed</a:t>
                      </a:r>
                    </a:p>
                  </a:txBody>
                  <a:tcPr/>
                </a:tc>
                <a:extLst>
                  <a:ext uri="{0D108BD9-81ED-4DB2-BD59-A6C34878D82A}">
                    <a16:rowId xmlns:a16="http://schemas.microsoft.com/office/drawing/2014/main" val="4164467945"/>
                  </a:ext>
                </a:extLst>
              </a:tr>
            </a:tbl>
          </a:graphicData>
        </a:graphic>
      </p:graphicFrame>
      <p:sp>
        <p:nvSpPr>
          <p:cNvPr id="6" name="highlight1">
            <a:extLst>
              <a:ext uri="{FF2B5EF4-FFF2-40B4-BE49-F238E27FC236}">
                <a16:creationId xmlns:a16="http://schemas.microsoft.com/office/drawing/2014/main" id="{3E5B6665-C588-48BD-96A9-B682DC0008C2}"/>
              </a:ext>
            </a:extLst>
          </p:cNvPr>
          <p:cNvSpPr/>
          <p:nvPr/>
        </p:nvSpPr>
        <p:spPr>
          <a:xfrm>
            <a:off x="609313" y="3554675"/>
            <a:ext cx="10969031" cy="98466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7602157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4. Download all data</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aphicFrame>
        <p:nvGraphicFramePr>
          <p:cNvPr id="7" name="Table 5">
            <a:extLst>
              <a:ext uri="{FF2B5EF4-FFF2-40B4-BE49-F238E27FC236}">
                <a16:creationId xmlns:a16="http://schemas.microsoft.com/office/drawing/2014/main" id="{57BF02F5-F10F-41CE-BD4A-4CBF193095BD}"/>
              </a:ext>
            </a:extLst>
          </p:cNvPr>
          <p:cNvGraphicFramePr>
            <a:graphicFrameLocks noGrp="1"/>
          </p:cNvGraphicFramePr>
          <p:nvPr/>
        </p:nvGraphicFramePr>
        <p:xfrm>
          <a:off x="609313" y="1618904"/>
          <a:ext cx="10969031" cy="3390639"/>
        </p:xfrm>
        <a:graphic>
          <a:graphicData uri="http://schemas.openxmlformats.org/drawingml/2006/table">
            <a:tbl>
              <a:tblPr firstRow="1" bandRow="1">
                <a:tableStyleId>{91EBBBCC-DAD2-459C-BE2E-F6DE35CF9A28}</a:tableStyleId>
              </a:tblPr>
              <a:tblGrid>
                <a:gridCol w="622846">
                  <a:extLst>
                    <a:ext uri="{9D8B030D-6E8A-4147-A177-3AD203B41FA5}">
                      <a16:colId xmlns:a16="http://schemas.microsoft.com/office/drawing/2014/main" val="726383620"/>
                    </a:ext>
                  </a:extLst>
                </a:gridCol>
                <a:gridCol w="1705007">
                  <a:extLst>
                    <a:ext uri="{9D8B030D-6E8A-4147-A177-3AD203B41FA5}">
                      <a16:colId xmlns:a16="http://schemas.microsoft.com/office/drawing/2014/main" val="3897154107"/>
                    </a:ext>
                  </a:extLst>
                </a:gridCol>
                <a:gridCol w="4981216">
                  <a:extLst>
                    <a:ext uri="{9D8B030D-6E8A-4147-A177-3AD203B41FA5}">
                      <a16:colId xmlns:a16="http://schemas.microsoft.com/office/drawing/2014/main" val="1138646085"/>
                    </a:ext>
                  </a:extLst>
                </a:gridCol>
                <a:gridCol w="3659962">
                  <a:extLst>
                    <a:ext uri="{9D8B030D-6E8A-4147-A177-3AD203B41FA5}">
                      <a16:colId xmlns:a16="http://schemas.microsoft.com/office/drawing/2014/main" val="3420881606"/>
                    </a:ext>
                  </a:extLst>
                </a:gridCol>
              </a:tblGrid>
              <a:tr h="484377">
                <a:tc>
                  <a:txBody>
                    <a:bodyPr/>
                    <a:lstStyle/>
                    <a:p>
                      <a:r>
                        <a:rPr lang="en-US" sz="2000" dirty="0">
                          <a:latin typeface="+mn-lt"/>
                        </a:rPr>
                        <a:t>No.</a:t>
                      </a:r>
                    </a:p>
                  </a:txBody>
                  <a:tcPr>
                    <a:solidFill>
                      <a:schemeClr val="accent1"/>
                    </a:solidFill>
                  </a:tcPr>
                </a:tc>
                <a:tc>
                  <a:txBody>
                    <a:bodyPr/>
                    <a:lstStyle/>
                    <a:p>
                      <a:r>
                        <a:rPr lang="en-US" sz="2000" dirty="0">
                          <a:latin typeface="+mn-lt"/>
                        </a:rPr>
                        <a:t>Who?</a:t>
                      </a:r>
                    </a:p>
                  </a:txBody>
                  <a:tcPr>
                    <a:solidFill>
                      <a:schemeClr val="accent1"/>
                    </a:solidFill>
                  </a:tcPr>
                </a:tc>
                <a:tc>
                  <a:txBody>
                    <a:bodyPr/>
                    <a:lstStyle/>
                    <a:p>
                      <a:r>
                        <a:rPr lang="en-US" sz="2000" dirty="0">
                          <a:latin typeface="+mn-lt"/>
                        </a:rPr>
                        <a:t>What?</a:t>
                      </a:r>
                    </a:p>
                  </a:txBody>
                  <a:tcPr>
                    <a:solidFill>
                      <a:schemeClr val="accent1"/>
                    </a:solidFill>
                  </a:tcPr>
                </a:tc>
                <a:tc>
                  <a:txBody>
                    <a:bodyPr/>
                    <a:lstStyle/>
                    <a:p>
                      <a:r>
                        <a:rPr lang="en-US" sz="2000" dirty="0">
                          <a:latin typeface="+mn-lt"/>
                        </a:rPr>
                        <a:t>When?</a:t>
                      </a:r>
                    </a:p>
                  </a:txBody>
                  <a:tcPr>
                    <a:solidFill>
                      <a:schemeClr val="accent1"/>
                    </a:solidFill>
                  </a:tcPr>
                </a:tc>
                <a:extLst>
                  <a:ext uri="{0D108BD9-81ED-4DB2-BD59-A6C34878D82A}">
                    <a16:rowId xmlns:a16="http://schemas.microsoft.com/office/drawing/2014/main" val="2824545839"/>
                  </a:ext>
                </a:extLst>
              </a:tr>
              <a:tr h="484377">
                <a:tc>
                  <a:txBody>
                    <a:bodyPr/>
                    <a:lstStyle/>
                    <a:p>
                      <a:r>
                        <a:rPr lang="en-US" sz="2000" dirty="0">
                          <a:latin typeface="+mn-lt"/>
                        </a:rPr>
                        <a:t>1</a:t>
                      </a:r>
                    </a:p>
                  </a:txBody>
                  <a:tcPr/>
                </a:tc>
                <a:tc>
                  <a:txBody>
                    <a:bodyPr/>
                    <a:lstStyle/>
                    <a:p>
                      <a:r>
                        <a:rPr lang="en-US" sz="2000" dirty="0">
                          <a:latin typeface="+mn-lt"/>
                        </a:rPr>
                        <a:t>Supervisor</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mn-lt"/>
                        </a:rPr>
                        <a:t>Select sections for validation</a:t>
                      </a:r>
                    </a:p>
                  </a:txBody>
                  <a:tcPr/>
                </a:tc>
                <a:tc>
                  <a:txBody>
                    <a:bodyPr/>
                    <a:lstStyle/>
                    <a:p>
                      <a:r>
                        <a:rPr lang="en-US" sz="2000" dirty="0">
                          <a:latin typeface="+mn-lt"/>
                        </a:rPr>
                        <a:t>Before arrival at facility</a:t>
                      </a:r>
                    </a:p>
                  </a:txBody>
                  <a:tcPr/>
                </a:tc>
                <a:extLst>
                  <a:ext uri="{0D108BD9-81ED-4DB2-BD59-A6C34878D82A}">
                    <a16:rowId xmlns:a16="http://schemas.microsoft.com/office/drawing/2014/main" val="3835562010"/>
                  </a:ext>
                </a:extLst>
              </a:tr>
              <a:tr h="484377">
                <a:tc>
                  <a:txBody>
                    <a:bodyPr/>
                    <a:lstStyle/>
                    <a:p>
                      <a:r>
                        <a:rPr lang="en-US" sz="2000" dirty="0">
                          <a:latin typeface="+mn-lt"/>
                        </a:rPr>
                        <a:t>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mn-lt"/>
                          <a:ea typeface="+mn-ea"/>
                          <a:cs typeface="+mn-cs"/>
                          <a:sym typeface="Arial"/>
                        </a:rPr>
                        <a:t>Supervisor</a:t>
                      </a:r>
                      <a:endParaRPr kumimoji="0" lang="en-US" sz="2000" b="0" i="0" u="none" strike="noStrike" kern="0" cap="none" spc="0" normalizeH="0" baseline="0" noProof="0" dirty="0">
                        <a:ln>
                          <a:noFill/>
                        </a:ln>
                        <a:solidFill>
                          <a:srgbClr val="000000"/>
                        </a:solidFill>
                        <a:effectLst/>
                        <a:uLnTx/>
                        <a:uFillTx/>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mn-lt"/>
                        </a:rPr>
                        <a:t>Validate facility data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mn-lt"/>
                        </a:rPr>
                        <a:t>At facility</a:t>
                      </a:r>
                    </a:p>
                  </a:txBody>
                  <a:tcPr/>
                </a:tc>
                <a:extLst>
                  <a:ext uri="{0D108BD9-81ED-4DB2-BD59-A6C34878D82A}">
                    <a16:rowId xmlns:a16="http://schemas.microsoft.com/office/drawing/2014/main" val="3624138782"/>
                  </a:ext>
                </a:extLst>
              </a:tr>
              <a:tr h="484377">
                <a:tc>
                  <a:txBody>
                    <a:bodyPr/>
                    <a:lstStyle/>
                    <a:p>
                      <a:r>
                        <a:rPr lang="en-US" sz="2000" dirty="0">
                          <a:latin typeface="+mn-lt"/>
                        </a:rPr>
                        <a:t>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mn-lt"/>
                          <a:ea typeface="+mn-ea"/>
                          <a:cs typeface="+mn-cs"/>
                          <a:sym typeface="Arial"/>
                        </a:rPr>
                        <a:t>Supervisor</a:t>
                      </a:r>
                      <a:endParaRPr kumimoji="0" lang="en-US" sz="2000" b="0" i="0" u="none" strike="noStrike" kern="0" cap="none" spc="0" normalizeH="0" baseline="0" noProof="0" dirty="0">
                        <a:ln>
                          <a:noFill/>
                        </a:ln>
                        <a:solidFill>
                          <a:srgbClr val="000000"/>
                        </a:solidFill>
                        <a:effectLst/>
                        <a:uLnTx/>
                        <a:uFillTx/>
                        <a:latin typeface="+mn-lt"/>
                        <a:ea typeface="+mn-ea"/>
                        <a:cs typeface="+mn-cs"/>
                        <a:sym typeface="Arial"/>
                      </a:endParaRPr>
                    </a:p>
                  </a:txBody>
                  <a:tcPr/>
                </a:tc>
                <a:tc>
                  <a:txBody>
                    <a:bodyPr/>
                    <a:lstStyle/>
                    <a:p>
                      <a:r>
                        <a:rPr lang="en-US" sz="2000" dirty="0">
                          <a:latin typeface="+mn-lt"/>
                        </a:rPr>
                        <a:t>Sync validation data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mn-lt"/>
                          <a:ea typeface="+mn-ea"/>
                          <a:cs typeface="+mn-cs"/>
                          <a:sym typeface="Arial"/>
                        </a:rPr>
                        <a:t>End of the day</a:t>
                      </a:r>
                    </a:p>
                  </a:txBody>
                  <a:tcPr/>
                </a:tc>
                <a:extLst>
                  <a:ext uri="{0D108BD9-81ED-4DB2-BD59-A6C34878D82A}">
                    <a16:rowId xmlns:a16="http://schemas.microsoft.com/office/drawing/2014/main" val="2201048683"/>
                  </a:ext>
                </a:extLst>
              </a:tr>
              <a:tr h="484377">
                <a:tc>
                  <a:txBody>
                    <a:bodyPr/>
                    <a:lstStyle/>
                    <a:p>
                      <a:r>
                        <a:rPr lang="en-US" sz="2000" dirty="0">
                          <a:latin typeface="+mn-lt"/>
                        </a:rPr>
                        <a:t>4</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mn-lt"/>
                          <a:ea typeface="+mn-ea"/>
                          <a:cs typeface="+mn-cs"/>
                          <a:sym typeface="Arial"/>
                        </a:rPr>
                        <a:t>Supervisor</a:t>
                      </a:r>
                      <a:endParaRPr kumimoji="0" lang="en-US" sz="2000" b="0" i="0" u="none" strike="noStrike" kern="0" cap="none" spc="0" normalizeH="0" baseline="0" noProof="0" dirty="0">
                        <a:ln>
                          <a:noFill/>
                        </a:ln>
                        <a:solidFill>
                          <a:srgbClr val="000000"/>
                        </a:solidFill>
                        <a:effectLst/>
                        <a:uLnTx/>
                        <a:uFillTx/>
                        <a:latin typeface="+mn-lt"/>
                        <a:ea typeface="+mn-ea"/>
                        <a:cs typeface="+mn-cs"/>
                        <a:sym typeface="Arial"/>
                      </a:endParaRPr>
                    </a:p>
                  </a:txBody>
                  <a:tcPr/>
                </a:tc>
                <a:tc>
                  <a:txBody>
                    <a:bodyPr/>
                    <a:lstStyle/>
                    <a:p>
                      <a:r>
                        <a:rPr lang="en-US" sz="2000" dirty="0">
                          <a:latin typeface="+mn-lt"/>
                        </a:rPr>
                        <a:t>Download all data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mn-lt"/>
                          <a:ea typeface="+mn-ea"/>
                          <a:cs typeface="+mn-cs"/>
                          <a:sym typeface="Arial"/>
                        </a:rPr>
                        <a:t>As needed</a:t>
                      </a:r>
                    </a:p>
                  </a:txBody>
                  <a:tcPr/>
                </a:tc>
                <a:extLst>
                  <a:ext uri="{0D108BD9-81ED-4DB2-BD59-A6C34878D82A}">
                    <a16:rowId xmlns:a16="http://schemas.microsoft.com/office/drawing/2014/main" val="2415694425"/>
                  </a:ext>
                </a:extLst>
              </a:tr>
              <a:tr h="484377">
                <a:tc>
                  <a:txBody>
                    <a:bodyPr/>
                    <a:lstStyle/>
                    <a:p>
                      <a:r>
                        <a:rPr lang="en-US" sz="2000" dirty="0">
                          <a:latin typeface="+mn-lt"/>
                        </a:rPr>
                        <a:t>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mn-lt"/>
                          <a:ea typeface="+mn-ea"/>
                          <a:cs typeface="+mn-cs"/>
                          <a:sym typeface="Arial"/>
                        </a:rPr>
                        <a:t>Supervisor</a:t>
                      </a:r>
                    </a:p>
                  </a:txBody>
                  <a:tcPr/>
                </a:tc>
                <a:tc>
                  <a:txBody>
                    <a:bodyPr/>
                    <a:lstStyle/>
                    <a:p>
                      <a:r>
                        <a:rPr lang="en-US" sz="2000" dirty="0">
                          <a:latin typeface="+mn-lt"/>
                        </a:rPr>
                        <a:t>View reports</a:t>
                      </a:r>
                    </a:p>
                  </a:txBody>
                  <a:tcPr/>
                </a:tc>
                <a:tc>
                  <a:txBody>
                    <a:bodyPr/>
                    <a:lstStyle/>
                    <a:p>
                      <a:r>
                        <a:rPr lang="en-US" sz="2000" dirty="0">
                          <a:latin typeface="+mn-lt"/>
                        </a:rPr>
                        <a:t>As needed</a:t>
                      </a:r>
                    </a:p>
                  </a:txBody>
                  <a:tcPr/>
                </a:tc>
                <a:extLst>
                  <a:ext uri="{0D108BD9-81ED-4DB2-BD59-A6C34878D82A}">
                    <a16:rowId xmlns:a16="http://schemas.microsoft.com/office/drawing/2014/main" val="3458063879"/>
                  </a:ext>
                </a:extLst>
              </a:tr>
              <a:tr h="484377">
                <a:tc>
                  <a:txBody>
                    <a:bodyPr/>
                    <a:lstStyle/>
                    <a:p>
                      <a:r>
                        <a:rPr lang="en-US" sz="2000" dirty="0">
                          <a:latin typeface="+mn-lt"/>
                        </a:rPr>
                        <a:t>6</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mn-lt"/>
                          <a:ea typeface="+mn-ea"/>
                          <a:cs typeface="+mn-cs"/>
                          <a:sym typeface="Arial"/>
                        </a:rPr>
                        <a:t>Supervisor</a:t>
                      </a:r>
                    </a:p>
                  </a:txBody>
                  <a:tcPr/>
                </a:tc>
                <a:tc>
                  <a:txBody>
                    <a:bodyPr/>
                    <a:lstStyle/>
                    <a:p>
                      <a:r>
                        <a:rPr lang="en-US" sz="2000" dirty="0">
                          <a:latin typeface="+mn-lt"/>
                        </a:rPr>
                        <a:t>Update application</a:t>
                      </a:r>
                    </a:p>
                  </a:txBody>
                  <a:tcPr/>
                </a:tc>
                <a:tc>
                  <a:txBody>
                    <a:bodyPr/>
                    <a:lstStyle/>
                    <a:p>
                      <a:r>
                        <a:rPr lang="en-US" sz="2000" dirty="0">
                          <a:latin typeface="+mn-lt"/>
                        </a:rPr>
                        <a:t>As needed</a:t>
                      </a:r>
                    </a:p>
                  </a:txBody>
                  <a:tcPr/>
                </a:tc>
                <a:extLst>
                  <a:ext uri="{0D108BD9-81ED-4DB2-BD59-A6C34878D82A}">
                    <a16:rowId xmlns:a16="http://schemas.microsoft.com/office/drawing/2014/main" val="4164467945"/>
                  </a:ext>
                </a:extLst>
              </a:tr>
            </a:tbl>
          </a:graphicData>
        </a:graphic>
      </p:graphicFrame>
      <p:sp>
        <p:nvSpPr>
          <p:cNvPr id="6" name="highlight1">
            <a:extLst>
              <a:ext uri="{FF2B5EF4-FFF2-40B4-BE49-F238E27FC236}">
                <a16:creationId xmlns:a16="http://schemas.microsoft.com/office/drawing/2014/main" id="{3E5B6665-C588-48BD-96A9-B682DC0008C2}"/>
              </a:ext>
            </a:extLst>
          </p:cNvPr>
          <p:cNvSpPr/>
          <p:nvPr/>
        </p:nvSpPr>
        <p:spPr>
          <a:xfrm>
            <a:off x="609313" y="3554675"/>
            <a:ext cx="10969031" cy="49481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1617508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4. Download all data</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4" name="grid1">
            <a:extLst>
              <a:ext uri="{FF2B5EF4-FFF2-40B4-BE49-F238E27FC236}">
                <a16:creationId xmlns:a16="http://schemas.microsoft.com/office/drawing/2014/main" id="{0A2110F6-2514-415E-9EDC-F53DB47E816B}"/>
              </a:ext>
            </a:extLst>
          </p:cNvPr>
          <p:cNvSpPr txBox="1"/>
          <p:nvPr/>
        </p:nvSpPr>
        <p:spPr>
          <a:xfrm>
            <a:off x="734149" y="797556"/>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 name="sshot1">
            <a:extLst>
              <a:ext uri="{FF2B5EF4-FFF2-40B4-BE49-F238E27FC236}">
                <a16:creationId xmlns:a16="http://schemas.microsoft.com/office/drawing/2014/main" id="{6BD8E188-1029-4D21-ABAA-0CA458897D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1156" y="2028021"/>
            <a:ext cx="3231952" cy="4577733"/>
          </a:xfrm>
          <a:prstGeom prst="rect">
            <a:avLst/>
          </a:prstGeom>
        </p:spPr>
      </p:pic>
      <p:pic>
        <p:nvPicPr>
          <p:cNvPr id="25" name="data collector">
            <a:extLst>
              <a:ext uri="{FF2B5EF4-FFF2-40B4-BE49-F238E27FC236}">
                <a16:creationId xmlns:a16="http://schemas.microsoft.com/office/drawing/2014/main" id="{A90C2F94-D32A-4FD0-BAB9-53F384E2D4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83" y="872636"/>
            <a:ext cx="955830" cy="955830"/>
          </a:xfrm>
          <a:prstGeom prst="rect">
            <a:avLst/>
          </a:prstGeom>
        </p:spPr>
      </p:pic>
      <p:sp>
        <p:nvSpPr>
          <p:cNvPr id="26" name="subtitle">
            <a:extLst>
              <a:ext uri="{FF2B5EF4-FFF2-40B4-BE49-F238E27FC236}">
                <a16:creationId xmlns:a16="http://schemas.microsoft.com/office/drawing/2014/main" id="{879B1850-288C-482E-AB82-9EF808D2C6D1}"/>
              </a:ext>
            </a:extLst>
          </p:cNvPr>
          <p:cNvSpPr txBox="1"/>
          <p:nvPr/>
        </p:nvSpPr>
        <p:spPr>
          <a:xfrm>
            <a:off x="1987469" y="997111"/>
            <a:ext cx="939553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supervisor needs to download all data from the server to generate and view reports on facility coverage.</a:t>
            </a:r>
          </a:p>
        </p:txBody>
      </p:sp>
      <p:sp>
        <p:nvSpPr>
          <p:cNvPr id="18" name="1highlight">
            <a:extLst>
              <a:ext uri="{FF2B5EF4-FFF2-40B4-BE49-F238E27FC236}">
                <a16:creationId xmlns:a16="http://schemas.microsoft.com/office/drawing/2014/main" id="{85868311-9C85-4E24-BBD3-E01F6A978D79}"/>
              </a:ext>
            </a:extLst>
          </p:cNvPr>
          <p:cNvSpPr/>
          <p:nvPr/>
        </p:nvSpPr>
        <p:spPr>
          <a:xfrm>
            <a:off x="2153381" y="4284923"/>
            <a:ext cx="2540539" cy="335408"/>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Right 36">
            <a:extLst>
              <a:ext uri="{FF2B5EF4-FFF2-40B4-BE49-F238E27FC236}">
                <a16:creationId xmlns:a16="http://schemas.microsoft.com/office/drawing/2014/main" id="{5425B7BF-5DC8-4CD2-A171-76B106AB89A9}"/>
              </a:ext>
            </a:extLst>
          </p:cNvPr>
          <p:cNvSpPr/>
          <p:nvPr/>
        </p:nvSpPr>
        <p:spPr>
          <a:xfrm>
            <a:off x="5636845" y="3698818"/>
            <a:ext cx="674914" cy="586105"/>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86826C05-AE1E-46EE-A7FA-1EB91CD16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3819" y="3202849"/>
            <a:ext cx="3589020" cy="1314450"/>
          </a:xfrm>
          <a:prstGeom prst="rect">
            <a:avLst/>
          </a:prstGeom>
        </p:spPr>
      </p:pic>
      <p:sp>
        <p:nvSpPr>
          <p:cNvPr id="12" name="2highlight">
            <a:extLst>
              <a:ext uri="{FF2B5EF4-FFF2-40B4-BE49-F238E27FC236}">
                <a16:creationId xmlns:a16="http://schemas.microsoft.com/office/drawing/2014/main" id="{928711FB-CDCA-4E76-846C-AB6B640FA9E1}"/>
              </a:ext>
            </a:extLst>
          </p:cNvPr>
          <p:cNvSpPr/>
          <p:nvPr/>
        </p:nvSpPr>
        <p:spPr>
          <a:xfrm>
            <a:off x="6946323" y="3234019"/>
            <a:ext cx="3546516" cy="127043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5170146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18" grpId="0" animBg="1"/>
      <p:bldP spid="37"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5. View reports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aphicFrame>
        <p:nvGraphicFramePr>
          <p:cNvPr id="7" name="Table 5">
            <a:extLst>
              <a:ext uri="{FF2B5EF4-FFF2-40B4-BE49-F238E27FC236}">
                <a16:creationId xmlns:a16="http://schemas.microsoft.com/office/drawing/2014/main" id="{57BF02F5-F10F-41CE-BD4A-4CBF193095BD}"/>
              </a:ext>
            </a:extLst>
          </p:cNvPr>
          <p:cNvGraphicFramePr>
            <a:graphicFrameLocks noGrp="1"/>
          </p:cNvGraphicFramePr>
          <p:nvPr/>
        </p:nvGraphicFramePr>
        <p:xfrm>
          <a:off x="609313" y="1618904"/>
          <a:ext cx="10969031" cy="3390639"/>
        </p:xfrm>
        <a:graphic>
          <a:graphicData uri="http://schemas.openxmlformats.org/drawingml/2006/table">
            <a:tbl>
              <a:tblPr firstRow="1" bandRow="1">
                <a:tableStyleId>{91EBBBCC-DAD2-459C-BE2E-F6DE35CF9A28}</a:tableStyleId>
              </a:tblPr>
              <a:tblGrid>
                <a:gridCol w="622846">
                  <a:extLst>
                    <a:ext uri="{9D8B030D-6E8A-4147-A177-3AD203B41FA5}">
                      <a16:colId xmlns:a16="http://schemas.microsoft.com/office/drawing/2014/main" val="726383620"/>
                    </a:ext>
                  </a:extLst>
                </a:gridCol>
                <a:gridCol w="1705007">
                  <a:extLst>
                    <a:ext uri="{9D8B030D-6E8A-4147-A177-3AD203B41FA5}">
                      <a16:colId xmlns:a16="http://schemas.microsoft.com/office/drawing/2014/main" val="3897154107"/>
                    </a:ext>
                  </a:extLst>
                </a:gridCol>
                <a:gridCol w="4981216">
                  <a:extLst>
                    <a:ext uri="{9D8B030D-6E8A-4147-A177-3AD203B41FA5}">
                      <a16:colId xmlns:a16="http://schemas.microsoft.com/office/drawing/2014/main" val="1138646085"/>
                    </a:ext>
                  </a:extLst>
                </a:gridCol>
                <a:gridCol w="3659962">
                  <a:extLst>
                    <a:ext uri="{9D8B030D-6E8A-4147-A177-3AD203B41FA5}">
                      <a16:colId xmlns:a16="http://schemas.microsoft.com/office/drawing/2014/main" val="3420881606"/>
                    </a:ext>
                  </a:extLst>
                </a:gridCol>
              </a:tblGrid>
              <a:tr h="484377">
                <a:tc>
                  <a:txBody>
                    <a:bodyPr/>
                    <a:lstStyle/>
                    <a:p>
                      <a:r>
                        <a:rPr lang="en-US" sz="2000" dirty="0">
                          <a:latin typeface="+mn-lt"/>
                        </a:rPr>
                        <a:t>No.</a:t>
                      </a:r>
                    </a:p>
                  </a:txBody>
                  <a:tcPr>
                    <a:solidFill>
                      <a:schemeClr val="accent1"/>
                    </a:solidFill>
                  </a:tcPr>
                </a:tc>
                <a:tc>
                  <a:txBody>
                    <a:bodyPr/>
                    <a:lstStyle/>
                    <a:p>
                      <a:r>
                        <a:rPr lang="en-US" sz="2000" dirty="0">
                          <a:latin typeface="+mn-lt"/>
                        </a:rPr>
                        <a:t>Who?</a:t>
                      </a:r>
                    </a:p>
                  </a:txBody>
                  <a:tcPr>
                    <a:solidFill>
                      <a:schemeClr val="accent1"/>
                    </a:solidFill>
                  </a:tcPr>
                </a:tc>
                <a:tc>
                  <a:txBody>
                    <a:bodyPr/>
                    <a:lstStyle/>
                    <a:p>
                      <a:r>
                        <a:rPr lang="en-US" sz="2000" dirty="0">
                          <a:latin typeface="+mn-lt"/>
                        </a:rPr>
                        <a:t>What?</a:t>
                      </a:r>
                    </a:p>
                  </a:txBody>
                  <a:tcPr>
                    <a:solidFill>
                      <a:schemeClr val="accent1"/>
                    </a:solidFill>
                  </a:tcPr>
                </a:tc>
                <a:tc>
                  <a:txBody>
                    <a:bodyPr/>
                    <a:lstStyle/>
                    <a:p>
                      <a:r>
                        <a:rPr lang="en-US" sz="2000" dirty="0">
                          <a:latin typeface="+mn-lt"/>
                        </a:rPr>
                        <a:t>When?</a:t>
                      </a:r>
                    </a:p>
                  </a:txBody>
                  <a:tcPr>
                    <a:solidFill>
                      <a:schemeClr val="accent1"/>
                    </a:solidFill>
                  </a:tcPr>
                </a:tc>
                <a:extLst>
                  <a:ext uri="{0D108BD9-81ED-4DB2-BD59-A6C34878D82A}">
                    <a16:rowId xmlns:a16="http://schemas.microsoft.com/office/drawing/2014/main" val="2824545839"/>
                  </a:ext>
                </a:extLst>
              </a:tr>
              <a:tr h="484377">
                <a:tc>
                  <a:txBody>
                    <a:bodyPr/>
                    <a:lstStyle/>
                    <a:p>
                      <a:r>
                        <a:rPr lang="en-US" sz="2000" dirty="0">
                          <a:latin typeface="+mn-lt"/>
                        </a:rPr>
                        <a:t>1</a:t>
                      </a:r>
                    </a:p>
                  </a:txBody>
                  <a:tcPr/>
                </a:tc>
                <a:tc>
                  <a:txBody>
                    <a:bodyPr/>
                    <a:lstStyle/>
                    <a:p>
                      <a:r>
                        <a:rPr lang="en-US" sz="2000" dirty="0">
                          <a:latin typeface="+mn-lt"/>
                        </a:rPr>
                        <a:t>Supervisor</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mn-lt"/>
                        </a:rPr>
                        <a:t>Select sections for validation</a:t>
                      </a:r>
                    </a:p>
                  </a:txBody>
                  <a:tcPr/>
                </a:tc>
                <a:tc>
                  <a:txBody>
                    <a:bodyPr/>
                    <a:lstStyle/>
                    <a:p>
                      <a:r>
                        <a:rPr lang="en-US" sz="2000" dirty="0">
                          <a:latin typeface="+mn-lt"/>
                        </a:rPr>
                        <a:t>Before arrival at facility</a:t>
                      </a:r>
                    </a:p>
                  </a:txBody>
                  <a:tcPr/>
                </a:tc>
                <a:extLst>
                  <a:ext uri="{0D108BD9-81ED-4DB2-BD59-A6C34878D82A}">
                    <a16:rowId xmlns:a16="http://schemas.microsoft.com/office/drawing/2014/main" val="3835562010"/>
                  </a:ext>
                </a:extLst>
              </a:tr>
              <a:tr h="484377">
                <a:tc>
                  <a:txBody>
                    <a:bodyPr/>
                    <a:lstStyle/>
                    <a:p>
                      <a:r>
                        <a:rPr lang="en-US" sz="2000" dirty="0">
                          <a:latin typeface="+mn-lt"/>
                        </a:rPr>
                        <a:t>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mn-lt"/>
                          <a:ea typeface="+mn-ea"/>
                          <a:cs typeface="+mn-cs"/>
                          <a:sym typeface="Arial"/>
                        </a:rPr>
                        <a:t>Supervisor</a:t>
                      </a:r>
                      <a:endParaRPr kumimoji="0" lang="en-US" sz="2000" b="0" i="0" u="none" strike="noStrike" kern="0" cap="none" spc="0" normalizeH="0" baseline="0" noProof="0" dirty="0">
                        <a:ln>
                          <a:noFill/>
                        </a:ln>
                        <a:solidFill>
                          <a:srgbClr val="000000"/>
                        </a:solidFill>
                        <a:effectLst/>
                        <a:uLnTx/>
                        <a:uFillTx/>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mn-lt"/>
                        </a:rPr>
                        <a:t>Validate facility data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mn-lt"/>
                        </a:rPr>
                        <a:t>At facility</a:t>
                      </a:r>
                    </a:p>
                  </a:txBody>
                  <a:tcPr/>
                </a:tc>
                <a:extLst>
                  <a:ext uri="{0D108BD9-81ED-4DB2-BD59-A6C34878D82A}">
                    <a16:rowId xmlns:a16="http://schemas.microsoft.com/office/drawing/2014/main" val="3624138782"/>
                  </a:ext>
                </a:extLst>
              </a:tr>
              <a:tr h="484377">
                <a:tc>
                  <a:txBody>
                    <a:bodyPr/>
                    <a:lstStyle/>
                    <a:p>
                      <a:r>
                        <a:rPr lang="en-US" sz="2000" dirty="0">
                          <a:latin typeface="+mn-lt"/>
                        </a:rPr>
                        <a:t>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mn-lt"/>
                          <a:ea typeface="+mn-ea"/>
                          <a:cs typeface="+mn-cs"/>
                          <a:sym typeface="Arial"/>
                        </a:rPr>
                        <a:t>Supervisor</a:t>
                      </a:r>
                      <a:endParaRPr kumimoji="0" lang="en-US" sz="2000" b="0" i="0" u="none" strike="noStrike" kern="0" cap="none" spc="0" normalizeH="0" baseline="0" noProof="0" dirty="0">
                        <a:ln>
                          <a:noFill/>
                        </a:ln>
                        <a:solidFill>
                          <a:srgbClr val="000000"/>
                        </a:solidFill>
                        <a:effectLst/>
                        <a:uLnTx/>
                        <a:uFillTx/>
                        <a:latin typeface="+mn-lt"/>
                        <a:ea typeface="+mn-ea"/>
                        <a:cs typeface="+mn-cs"/>
                        <a:sym typeface="Arial"/>
                      </a:endParaRPr>
                    </a:p>
                  </a:txBody>
                  <a:tcPr/>
                </a:tc>
                <a:tc>
                  <a:txBody>
                    <a:bodyPr/>
                    <a:lstStyle/>
                    <a:p>
                      <a:r>
                        <a:rPr lang="en-US" sz="2000" dirty="0">
                          <a:latin typeface="+mn-lt"/>
                        </a:rPr>
                        <a:t>Sync validation data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mn-lt"/>
                          <a:ea typeface="+mn-ea"/>
                          <a:cs typeface="+mn-cs"/>
                          <a:sym typeface="Arial"/>
                        </a:rPr>
                        <a:t>End of the day</a:t>
                      </a:r>
                    </a:p>
                  </a:txBody>
                  <a:tcPr/>
                </a:tc>
                <a:extLst>
                  <a:ext uri="{0D108BD9-81ED-4DB2-BD59-A6C34878D82A}">
                    <a16:rowId xmlns:a16="http://schemas.microsoft.com/office/drawing/2014/main" val="2201048683"/>
                  </a:ext>
                </a:extLst>
              </a:tr>
              <a:tr h="484377">
                <a:tc>
                  <a:txBody>
                    <a:bodyPr/>
                    <a:lstStyle/>
                    <a:p>
                      <a:r>
                        <a:rPr lang="en-US" sz="2000" dirty="0">
                          <a:latin typeface="+mn-lt"/>
                        </a:rPr>
                        <a:t>4</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mn-lt"/>
                          <a:ea typeface="+mn-ea"/>
                          <a:cs typeface="+mn-cs"/>
                          <a:sym typeface="Arial"/>
                        </a:rPr>
                        <a:t>Supervisor</a:t>
                      </a:r>
                      <a:endParaRPr kumimoji="0" lang="en-US" sz="2000" b="0" i="0" u="none" strike="noStrike" kern="0" cap="none" spc="0" normalizeH="0" baseline="0" noProof="0" dirty="0">
                        <a:ln>
                          <a:noFill/>
                        </a:ln>
                        <a:solidFill>
                          <a:srgbClr val="000000"/>
                        </a:solidFill>
                        <a:effectLst/>
                        <a:uLnTx/>
                        <a:uFillTx/>
                        <a:latin typeface="+mn-lt"/>
                        <a:ea typeface="+mn-ea"/>
                        <a:cs typeface="+mn-cs"/>
                        <a:sym typeface="Arial"/>
                      </a:endParaRPr>
                    </a:p>
                  </a:txBody>
                  <a:tcPr/>
                </a:tc>
                <a:tc>
                  <a:txBody>
                    <a:bodyPr/>
                    <a:lstStyle/>
                    <a:p>
                      <a:r>
                        <a:rPr lang="en-US" sz="2000" dirty="0">
                          <a:latin typeface="+mn-lt"/>
                        </a:rPr>
                        <a:t>Download all data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mn-lt"/>
                          <a:ea typeface="+mn-ea"/>
                          <a:cs typeface="+mn-cs"/>
                          <a:sym typeface="Arial"/>
                        </a:rPr>
                        <a:t>As needed</a:t>
                      </a:r>
                    </a:p>
                  </a:txBody>
                  <a:tcPr/>
                </a:tc>
                <a:extLst>
                  <a:ext uri="{0D108BD9-81ED-4DB2-BD59-A6C34878D82A}">
                    <a16:rowId xmlns:a16="http://schemas.microsoft.com/office/drawing/2014/main" val="2415694425"/>
                  </a:ext>
                </a:extLst>
              </a:tr>
              <a:tr h="484377">
                <a:tc>
                  <a:txBody>
                    <a:bodyPr/>
                    <a:lstStyle/>
                    <a:p>
                      <a:r>
                        <a:rPr lang="en-US" sz="2000" dirty="0">
                          <a:latin typeface="+mn-lt"/>
                        </a:rPr>
                        <a:t>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mn-lt"/>
                          <a:ea typeface="+mn-ea"/>
                          <a:cs typeface="+mn-cs"/>
                          <a:sym typeface="Arial"/>
                        </a:rPr>
                        <a:t>Supervisor</a:t>
                      </a:r>
                    </a:p>
                  </a:txBody>
                  <a:tcPr/>
                </a:tc>
                <a:tc>
                  <a:txBody>
                    <a:bodyPr/>
                    <a:lstStyle/>
                    <a:p>
                      <a:r>
                        <a:rPr lang="en-US" sz="2000" dirty="0">
                          <a:latin typeface="+mn-lt"/>
                        </a:rPr>
                        <a:t>View reports</a:t>
                      </a:r>
                    </a:p>
                  </a:txBody>
                  <a:tcPr/>
                </a:tc>
                <a:tc>
                  <a:txBody>
                    <a:bodyPr/>
                    <a:lstStyle/>
                    <a:p>
                      <a:r>
                        <a:rPr lang="en-US" sz="2000" dirty="0">
                          <a:latin typeface="+mn-lt"/>
                        </a:rPr>
                        <a:t>As needed</a:t>
                      </a:r>
                    </a:p>
                  </a:txBody>
                  <a:tcPr/>
                </a:tc>
                <a:extLst>
                  <a:ext uri="{0D108BD9-81ED-4DB2-BD59-A6C34878D82A}">
                    <a16:rowId xmlns:a16="http://schemas.microsoft.com/office/drawing/2014/main" val="3458063879"/>
                  </a:ext>
                </a:extLst>
              </a:tr>
              <a:tr h="484377">
                <a:tc>
                  <a:txBody>
                    <a:bodyPr/>
                    <a:lstStyle/>
                    <a:p>
                      <a:r>
                        <a:rPr lang="en-US" sz="2000" dirty="0">
                          <a:latin typeface="+mn-lt"/>
                        </a:rPr>
                        <a:t>6</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mn-lt"/>
                          <a:ea typeface="+mn-ea"/>
                          <a:cs typeface="+mn-cs"/>
                          <a:sym typeface="Arial"/>
                        </a:rPr>
                        <a:t>Supervisor</a:t>
                      </a:r>
                    </a:p>
                  </a:txBody>
                  <a:tcPr/>
                </a:tc>
                <a:tc>
                  <a:txBody>
                    <a:bodyPr/>
                    <a:lstStyle/>
                    <a:p>
                      <a:r>
                        <a:rPr lang="en-US" sz="2000" dirty="0">
                          <a:latin typeface="+mn-lt"/>
                        </a:rPr>
                        <a:t>Update application</a:t>
                      </a:r>
                    </a:p>
                  </a:txBody>
                  <a:tcPr/>
                </a:tc>
                <a:tc>
                  <a:txBody>
                    <a:bodyPr/>
                    <a:lstStyle/>
                    <a:p>
                      <a:r>
                        <a:rPr lang="en-US" sz="2000" dirty="0">
                          <a:latin typeface="+mn-lt"/>
                        </a:rPr>
                        <a:t>As needed</a:t>
                      </a:r>
                    </a:p>
                  </a:txBody>
                  <a:tcPr/>
                </a:tc>
                <a:extLst>
                  <a:ext uri="{0D108BD9-81ED-4DB2-BD59-A6C34878D82A}">
                    <a16:rowId xmlns:a16="http://schemas.microsoft.com/office/drawing/2014/main" val="4164467945"/>
                  </a:ext>
                </a:extLst>
              </a:tr>
            </a:tbl>
          </a:graphicData>
        </a:graphic>
      </p:graphicFrame>
      <p:sp>
        <p:nvSpPr>
          <p:cNvPr id="6" name="highlight1">
            <a:extLst>
              <a:ext uri="{FF2B5EF4-FFF2-40B4-BE49-F238E27FC236}">
                <a16:creationId xmlns:a16="http://schemas.microsoft.com/office/drawing/2014/main" id="{3E5B6665-C588-48BD-96A9-B682DC0008C2}"/>
              </a:ext>
            </a:extLst>
          </p:cNvPr>
          <p:cNvSpPr/>
          <p:nvPr/>
        </p:nvSpPr>
        <p:spPr>
          <a:xfrm>
            <a:off x="609312" y="4037560"/>
            <a:ext cx="10969031" cy="49481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01383377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5. View reports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4" name="grid1">
            <a:extLst>
              <a:ext uri="{FF2B5EF4-FFF2-40B4-BE49-F238E27FC236}">
                <a16:creationId xmlns:a16="http://schemas.microsoft.com/office/drawing/2014/main" id="{0A2110F6-2514-415E-9EDC-F53DB47E816B}"/>
              </a:ext>
            </a:extLst>
          </p:cNvPr>
          <p:cNvSpPr txBox="1"/>
          <p:nvPr/>
        </p:nvSpPr>
        <p:spPr>
          <a:xfrm>
            <a:off x="734149" y="797556"/>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 name="sshot1">
            <a:extLst>
              <a:ext uri="{FF2B5EF4-FFF2-40B4-BE49-F238E27FC236}">
                <a16:creationId xmlns:a16="http://schemas.microsoft.com/office/drawing/2014/main" id="{6BD8E188-1029-4D21-ABAA-0CA458897D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825" y="2038603"/>
            <a:ext cx="3231952" cy="4577733"/>
          </a:xfrm>
          <a:prstGeom prst="rect">
            <a:avLst/>
          </a:prstGeom>
        </p:spPr>
      </p:pic>
      <p:pic>
        <p:nvPicPr>
          <p:cNvPr id="25" name="data collector">
            <a:extLst>
              <a:ext uri="{FF2B5EF4-FFF2-40B4-BE49-F238E27FC236}">
                <a16:creationId xmlns:a16="http://schemas.microsoft.com/office/drawing/2014/main" id="{A90C2F94-D32A-4FD0-BAB9-53F384E2D4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83" y="872636"/>
            <a:ext cx="955830" cy="955830"/>
          </a:xfrm>
          <a:prstGeom prst="rect">
            <a:avLst/>
          </a:prstGeom>
        </p:spPr>
      </p:pic>
      <p:sp>
        <p:nvSpPr>
          <p:cNvPr id="26" name="subtitle">
            <a:extLst>
              <a:ext uri="{FF2B5EF4-FFF2-40B4-BE49-F238E27FC236}">
                <a16:creationId xmlns:a16="http://schemas.microsoft.com/office/drawing/2014/main" id="{879B1850-288C-482E-AB82-9EF808D2C6D1}"/>
              </a:ext>
            </a:extLst>
          </p:cNvPr>
          <p:cNvSpPr txBox="1"/>
          <p:nvPr/>
        </p:nvSpPr>
        <p:spPr>
          <a:xfrm>
            <a:off x="1987469" y="997111"/>
            <a:ext cx="939553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supervisor can generate 2 types of facility coverage reports to track the progress of data collection by teams.</a:t>
            </a:r>
          </a:p>
        </p:txBody>
      </p:sp>
      <p:sp>
        <p:nvSpPr>
          <p:cNvPr id="18" name="1highlight">
            <a:extLst>
              <a:ext uri="{FF2B5EF4-FFF2-40B4-BE49-F238E27FC236}">
                <a16:creationId xmlns:a16="http://schemas.microsoft.com/office/drawing/2014/main" id="{85868311-9C85-4E24-BBD3-E01F6A978D79}"/>
              </a:ext>
            </a:extLst>
          </p:cNvPr>
          <p:cNvSpPr/>
          <p:nvPr/>
        </p:nvSpPr>
        <p:spPr>
          <a:xfrm>
            <a:off x="1071331" y="4608496"/>
            <a:ext cx="2564754" cy="29699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1highlight">
            <a:extLst>
              <a:ext uri="{FF2B5EF4-FFF2-40B4-BE49-F238E27FC236}">
                <a16:creationId xmlns:a16="http://schemas.microsoft.com/office/drawing/2014/main" id="{2395DE41-126B-4A0C-840E-D6B13F613E7A}"/>
              </a:ext>
            </a:extLst>
          </p:cNvPr>
          <p:cNvSpPr/>
          <p:nvPr/>
        </p:nvSpPr>
        <p:spPr>
          <a:xfrm>
            <a:off x="1071331" y="4305736"/>
            <a:ext cx="2564754" cy="29699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1E1BA1FE-2181-4616-867C-49C4AC8E1C8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47469" y="2571405"/>
            <a:ext cx="3882065" cy="2267723"/>
          </a:xfrm>
          <a:prstGeom prst="rect">
            <a:avLst/>
          </a:prstGeom>
          <a:noFill/>
        </p:spPr>
      </p:pic>
      <p:pic>
        <p:nvPicPr>
          <p:cNvPr id="14" name="Picture 13">
            <a:extLst>
              <a:ext uri="{FF2B5EF4-FFF2-40B4-BE49-F238E27FC236}">
                <a16:creationId xmlns:a16="http://schemas.microsoft.com/office/drawing/2014/main" id="{E0FBB526-0282-46EB-9B69-B9FD60D53ED3}"/>
              </a:ext>
            </a:extLst>
          </p:cNvPr>
          <p:cNvPicPr>
            <a:picLocks noChangeAspect="1"/>
          </p:cNvPicPr>
          <p:nvPr/>
        </p:nvPicPr>
        <p:blipFill>
          <a:blip r:embed="rId8"/>
          <a:stretch>
            <a:fillRect/>
          </a:stretch>
        </p:blipFill>
        <p:spPr>
          <a:xfrm>
            <a:off x="8457772" y="2571405"/>
            <a:ext cx="3102096" cy="2015575"/>
          </a:xfrm>
          <a:prstGeom prst="rect">
            <a:avLst/>
          </a:prstGeom>
        </p:spPr>
      </p:pic>
      <p:sp>
        <p:nvSpPr>
          <p:cNvPr id="15" name="2highlight">
            <a:extLst>
              <a:ext uri="{FF2B5EF4-FFF2-40B4-BE49-F238E27FC236}">
                <a16:creationId xmlns:a16="http://schemas.microsoft.com/office/drawing/2014/main" id="{92F89E4B-6E5D-4143-9AC2-2E7B509C9BAE}"/>
              </a:ext>
            </a:extLst>
          </p:cNvPr>
          <p:cNvSpPr/>
          <p:nvPr/>
        </p:nvSpPr>
        <p:spPr>
          <a:xfrm>
            <a:off x="4257505" y="4041437"/>
            <a:ext cx="3882065" cy="32870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3highlight">
            <a:extLst>
              <a:ext uri="{FF2B5EF4-FFF2-40B4-BE49-F238E27FC236}">
                <a16:creationId xmlns:a16="http://schemas.microsoft.com/office/drawing/2014/main" id="{FD30524E-6E92-4C81-8F83-2003007D4D20}"/>
              </a:ext>
            </a:extLst>
          </p:cNvPr>
          <p:cNvSpPr/>
          <p:nvPr/>
        </p:nvSpPr>
        <p:spPr>
          <a:xfrm>
            <a:off x="8655149" y="3012140"/>
            <a:ext cx="2707341" cy="47123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4highlight">
            <a:extLst>
              <a:ext uri="{FF2B5EF4-FFF2-40B4-BE49-F238E27FC236}">
                <a16:creationId xmlns:a16="http://schemas.microsoft.com/office/drawing/2014/main" id="{E29E457F-18C6-413E-9A2E-63F14BDAF0DB}"/>
              </a:ext>
            </a:extLst>
          </p:cNvPr>
          <p:cNvSpPr/>
          <p:nvPr/>
        </p:nvSpPr>
        <p:spPr>
          <a:xfrm>
            <a:off x="8655148" y="3496938"/>
            <a:ext cx="2707341" cy="4680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1467721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18" grpId="0" animBg="1"/>
      <p:bldP spid="12" grpId="0" animBg="1"/>
      <p:bldP spid="12" grpId="1" animBg="1"/>
      <p:bldP spid="15" grpId="0" animBg="1"/>
      <p:bldP spid="16" grpId="0" animBg="1"/>
      <p:bldP spid="16" grpId="1"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5. View reports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4" name="grid1">
            <a:extLst>
              <a:ext uri="{FF2B5EF4-FFF2-40B4-BE49-F238E27FC236}">
                <a16:creationId xmlns:a16="http://schemas.microsoft.com/office/drawing/2014/main" id="{0A2110F6-2514-415E-9EDC-F53DB47E816B}"/>
              </a:ext>
            </a:extLst>
          </p:cNvPr>
          <p:cNvSpPr txBox="1"/>
          <p:nvPr/>
        </p:nvSpPr>
        <p:spPr>
          <a:xfrm>
            <a:off x="734149" y="797556"/>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 name="sshot1">
            <a:extLst>
              <a:ext uri="{FF2B5EF4-FFF2-40B4-BE49-F238E27FC236}">
                <a16:creationId xmlns:a16="http://schemas.microsoft.com/office/drawing/2014/main" id="{6BD8E188-1029-4D21-ABAA-0CA458897D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825" y="2038603"/>
            <a:ext cx="3231952" cy="4577733"/>
          </a:xfrm>
          <a:prstGeom prst="rect">
            <a:avLst/>
          </a:prstGeom>
        </p:spPr>
      </p:pic>
      <p:pic>
        <p:nvPicPr>
          <p:cNvPr id="25" name="data collector">
            <a:extLst>
              <a:ext uri="{FF2B5EF4-FFF2-40B4-BE49-F238E27FC236}">
                <a16:creationId xmlns:a16="http://schemas.microsoft.com/office/drawing/2014/main" id="{A90C2F94-D32A-4FD0-BAB9-53F384E2D4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83" y="872636"/>
            <a:ext cx="955830" cy="955830"/>
          </a:xfrm>
          <a:prstGeom prst="rect">
            <a:avLst/>
          </a:prstGeom>
        </p:spPr>
      </p:pic>
      <p:sp>
        <p:nvSpPr>
          <p:cNvPr id="26" name="subtitle">
            <a:extLst>
              <a:ext uri="{FF2B5EF4-FFF2-40B4-BE49-F238E27FC236}">
                <a16:creationId xmlns:a16="http://schemas.microsoft.com/office/drawing/2014/main" id="{879B1850-288C-482E-AB82-9EF808D2C6D1}"/>
              </a:ext>
            </a:extLst>
          </p:cNvPr>
          <p:cNvSpPr txBox="1"/>
          <p:nvPr/>
        </p:nvSpPr>
        <p:spPr>
          <a:xfrm>
            <a:off x="1998647" y="1147835"/>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To view a </a:t>
            </a:r>
            <a:r>
              <a:rPr lang="en-GB" sz="2400" b="1" dirty="0">
                <a:solidFill>
                  <a:schemeClr val="tx1">
                    <a:lumMod val="65000"/>
                    <a:lumOff val="35000"/>
                  </a:schemeClr>
                </a:solidFill>
              </a:rPr>
              <a:t>list</a:t>
            </a:r>
            <a:r>
              <a:rPr lang="en-GB" sz="2400" dirty="0">
                <a:solidFill>
                  <a:schemeClr val="tx1">
                    <a:lumMod val="65000"/>
                    <a:lumOff val="35000"/>
                  </a:schemeClr>
                </a:solidFill>
              </a:rPr>
              <a:t> of the facilities, the supervisor chooses “Facilities list”.</a:t>
            </a:r>
          </a:p>
        </p:txBody>
      </p:sp>
      <p:sp>
        <p:nvSpPr>
          <p:cNvPr id="18" name="1highlight">
            <a:extLst>
              <a:ext uri="{FF2B5EF4-FFF2-40B4-BE49-F238E27FC236}">
                <a16:creationId xmlns:a16="http://schemas.microsoft.com/office/drawing/2014/main" id="{85868311-9C85-4E24-BBD3-E01F6A978D79}"/>
              </a:ext>
            </a:extLst>
          </p:cNvPr>
          <p:cNvSpPr/>
          <p:nvPr/>
        </p:nvSpPr>
        <p:spPr>
          <a:xfrm>
            <a:off x="1067995" y="4603117"/>
            <a:ext cx="2568090" cy="30237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1E1BA1FE-2181-4616-867C-49C4AC8E1C8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47469" y="2571405"/>
            <a:ext cx="3882065" cy="2267723"/>
          </a:xfrm>
          <a:prstGeom prst="rect">
            <a:avLst/>
          </a:prstGeom>
          <a:noFill/>
        </p:spPr>
      </p:pic>
      <p:pic>
        <p:nvPicPr>
          <p:cNvPr id="14" name="Picture 13">
            <a:extLst>
              <a:ext uri="{FF2B5EF4-FFF2-40B4-BE49-F238E27FC236}">
                <a16:creationId xmlns:a16="http://schemas.microsoft.com/office/drawing/2014/main" id="{E0FBB526-0282-46EB-9B69-B9FD60D53ED3}"/>
              </a:ext>
            </a:extLst>
          </p:cNvPr>
          <p:cNvPicPr>
            <a:picLocks noChangeAspect="1"/>
          </p:cNvPicPr>
          <p:nvPr/>
        </p:nvPicPr>
        <p:blipFill>
          <a:blip r:embed="rId8"/>
          <a:stretch>
            <a:fillRect/>
          </a:stretch>
        </p:blipFill>
        <p:spPr>
          <a:xfrm>
            <a:off x="8457772" y="2571405"/>
            <a:ext cx="3102096" cy="2015575"/>
          </a:xfrm>
          <a:prstGeom prst="rect">
            <a:avLst/>
          </a:prstGeom>
        </p:spPr>
      </p:pic>
      <p:sp>
        <p:nvSpPr>
          <p:cNvPr id="15" name="2highlight">
            <a:extLst>
              <a:ext uri="{FF2B5EF4-FFF2-40B4-BE49-F238E27FC236}">
                <a16:creationId xmlns:a16="http://schemas.microsoft.com/office/drawing/2014/main" id="{92F89E4B-6E5D-4143-9AC2-2E7B509C9BAE}"/>
              </a:ext>
            </a:extLst>
          </p:cNvPr>
          <p:cNvSpPr/>
          <p:nvPr/>
        </p:nvSpPr>
        <p:spPr>
          <a:xfrm>
            <a:off x="4257505" y="4041437"/>
            <a:ext cx="3882065" cy="32870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3highlight">
            <a:extLst>
              <a:ext uri="{FF2B5EF4-FFF2-40B4-BE49-F238E27FC236}">
                <a16:creationId xmlns:a16="http://schemas.microsoft.com/office/drawing/2014/main" id="{FD30524E-6E92-4C81-8F83-2003007D4D20}"/>
              </a:ext>
            </a:extLst>
          </p:cNvPr>
          <p:cNvSpPr/>
          <p:nvPr/>
        </p:nvSpPr>
        <p:spPr>
          <a:xfrm>
            <a:off x="8655149" y="3012140"/>
            <a:ext cx="2707341" cy="47123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Right 16">
            <a:extLst>
              <a:ext uri="{FF2B5EF4-FFF2-40B4-BE49-F238E27FC236}">
                <a16:creationId xmlns:a16="http://schemas.microsoft.com/office/drawing/2014/main" id="{7BD11C36-8588-4891-9B9F-DEE532DD53A2}"/>
              </a:ext>
            </a:extLst>
          </p:cNvPr>
          <p:cNvSpPr/>
          <p:nvPr/>
        </p:nvSpPr>
        <p:spPr>
          <a:xfrm rot="10800000">
            <a:off x="11349766" y="3012140"/>
            <a:ext cx="677110" cy="471232"/>
          </a:xfrm>
          <a:prstGeom prst="rightArrow">
            <a:avLst/>
          </a:prstGeom>
          <a:solidFill>
            <a:srgbClr val="31B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2248073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5. View reports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4" name="grid1">
            <a:extLst>
              <a:ext uri="{FF2B5EF4-FFF2-40B4-BE49-F238E27FC236}">
                <a16:creationId xmlns:a16="http://schemas.microsoft.com/office/drawing/2014/main" id="{0A2110F6-2514-415E-9EDC-F53DB47E816B}"/>
              </a:ext>
            </a:extLst>
          </p:cNvPr>
          <p:cNvSpPr txBox="1"/>
          <p:nvPr/>
        </p:nvSpPr>
        <p:spPr>
          <a:xfrm>
            <a:off x="734149" y="797556"/>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5" name="data collector">
            <a:extLst>
              <a:ext uri="{FF2B5EF4-FFF2-40B4-BE49-F238E27FC236}">
                <a16:creationId xmlns:a16="http://schemas.microsoft.com/office/drawing/2014/main" id="{A90C2F94-D32A-4FD0-BAB9-53F384E2D4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483" y="872636"/>
            <a:ext cx="955830" cy="955830"/>
          </a:xfrm>
          <a:prstGeom prst="rect">
            <a:avLst/>
          </a:prstGeom>
        </p:spPr>
      </p:pic>
      <p:sp>
        <p:nvSpPr>
          <p:cNvPr id="26" name="subtitle">
            <a:extLst>
              <a:ext uri="{FF2B5EF4-FFF2-40B4-BE49-F238E27FC236}">
                <a16:creationId xmlns:a16="http://schemas.microsoft.com/office/drawing/2014/main" id="{879B1850-288C-482E-AB82-9EF808D2C6D1}"/>
              </a:ext>
            </a:extLst>
          </p:cNvPr>
          <p:cNvSpPr txBox="1"/>
          <p:nvPr/>
        </p:nvSpPr>
        <p:spPr>
          <a:xfrm>
            <a:off x="1998647" y="1147835"/>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Facility coverage report – List view (</a:t>
            </a:r>
            <a:r>
              <a:rPr lang="en-GB" sz="2400" b="1" dirty="0">
                <a:solidFill>
                  <a:schemeClr val="tx1">
                    <a:lumMod val="65000"/>
                    <a:lumOff val="35000"/>
                  </a:schemeClr>
                </a:solidFill>
              </a:rPr>
              <a:t>ALL REGIONS </a:t>
            </a:r>
            <a:r>
              <a:rPr lang="en-GB" sz="2400" dirty="0">
                <a:solidFill>
                  <a:schemeClr val="tx1">
                    <a:lumMod val="65000"/>
                    <a:lumOff val="35000"/>
                  </a:schemeClr>
                </a:solidFill>
              </a:rPr>
              <a:t>on a date)</a:t>
            </a:r>
          </a:p>
        </p:txBody>
      </p:sp>
      <p:pic>
        <p:nvPicPr>
          <p:cNvPr id="17" name="Picture 16">
            <a:extLst>
              <a:ext uri="{FF2B5EF4-FFF2-40B4-BE49-F238E27FC236}">
                <a16:creationId xmlns:a16="http://schemas.microsoft.com/office/drawing/2014/main" id="{36FA5108-9C9E-4E35-9EA4-2CD7682A40F9}"/>
              </a:ext>
            </a:extLst>
          </p:cNvPr>
          <p:cNvPicPr>
            <a:picLocks noChangeAspect="1"/>
          </p:cNvPicPr>
          <p:nvPr/>
        </p:nvPicPr>
        <p:blipFill>
          <a:blip r:embed="rId6"/>
          <a:stretch>
            <a:fillRect/>
          </a:stretch>
        </p:blipFill>
        <p:spPr>
          <a:xfrm>
            <a:off x="2085713" y="2903059"/>
            <a:ext cx="2879894" cy="3157385"/>
          </a:xfrm>
          <a:prstGeom prst="rect">
            <a:avLst/>
          </a:prstGeom>
        </p:spPr>
      </p:pic>
      <p:pic>
        <p:nvPicPr>
          <p:cNvPr id="22" name="Picture 21">
            <a:extLst>
              <a:ext uri="{FF2B5EF4-FFF2-40B4-BE49-F238E27FC236}">
                <a16:creationId xmlns:a16="http://schemas.microsoft.com/office/drawing/2014/main" id="{1C5E1144-122C-4DEA-81DA-83F56601A8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0796" y="3073509"/>
            <a:ext cx="4006538" cy="2636656"/>
          </a:xfrm>
          <a:prstGeom prst="rect">
            <a:avLst/>
          </a:prstGeom>
          <a:ln>
            <a:solidFill>
              <a:schemeClr val="bg1">
                <a:lumMod val="65000"/>
              </a:schemeClr>
            </a:solidFill>
          </a:ln>
        </p:spPr>
      </p:pic>
      <p:sp>
        <p:nvSpPr>
          <p:cNvPr id="23" name="Rectangle 22">
            <a:extLst>
              <a:ext uri="{FF2B5EF4-FFF2-40B4-BE49-F238E27FC236}">
                <a16:creationId xmlns:a16="http://schemas.microsoft.com/office/drawing/2014/main" id="{4E586C4E-B5E2-4871-B58A-114F153154C1}"/>
              </a:ext>
            </a:extLst>
          </p:cNvPr>
          <p:cNvSpPr/>
          <p:nvPr/>
        </p:nvSpPr>
        <p:spPr>
          <a:xfrm>
            <a:off x="2125566" y="3670516"/>
            <a:ext cx="2800187" cy="436143"/>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4F4D56BE-844F-4DB8-BDA3-EAF14EDCD2E1}"/>
              </a:ext>
            </a:extLst>
          </p:cNvPr>
          <p:cNvSpPr/>
          <p:nvPr/>
        </p:nvSpPr>
        <p:spPr>
          <a:xfrm>
            <a:off x="7636746" y="4120830"/>
            <a:ext cx="1879043" cy="471268"/>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Arrow: Right 27">
            <a:extLst>
              <a:ext uri="{FF2B5EF4-FFF2-40B4-BE49-F238E27FC236}">
                <a16:creationId xmlns:a16="http://schemas.microsoft.com/office/drawing/2014/main" id="{F2F5E82B-C87A-4BEE-A9EC-587BCC58162B}"/>
              </a:ext>
            </a:extLst>
          </p:cNvPr>
          <p:cNvSpPr/>
          <p:nvPr/>
        </p:nvSpPr>
        <p:spPr>
          <a:xfrm>
            <a:off x="5404806" y="4051664"/>
            <a:ext cx="753035" cy="609600"/>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733723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23" grpId="0" animBg="1"/>
      <p:bldP spid="27" grpId="0" animBg="1"/>
      <p:bldP spid="2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tkinson Hyperlegible"/>
        <a:ea typeface=""/>
        <a:cs typeface=""/>
      </a:majorFont>
      <a:minorFont>
        <a:latin typeface="Atkinson Hyperlegib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25368</TotalTime>
  <Words>1499</Words>
  <Application>Microsoft Office PowerPoint</Application>
  <PresentationFormat>Widescreen</PresentationFormat>
  <Paragraphs>216</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Times New Roman</vt:lpstr>
      <vt:lpstr>Trebuchet MS</vt:lpstr>
      <vt:lpstr>Segoe UI Light</vt:lpstr>
      <vt:lpstr>Arial</vt:lpstr>
      <vt:lpstr>Cambria</vt:lpstr>
      <vt:lpstr>Calibri</vt:lpstr>
      <vt:lpstr>Atkinson Hyperlegible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HHFA_dc_tot_module4_unit4_en</dc:title>
  <dc:creator>WHO</dc:creator>
  <cp:lastModifiedBy>karenv</cp:lastModifiedBy>
  <cp:revision>389</cp:revision>
  <dcterms:created xsi:type="dcterms:W3CDTF">2022-07-29T14:12:36Z</dcterms:created>
  <dcterms:modified xsi:type="dcterms:W3CDTF">2023-03-27T10:56:41Z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49A61451-EF37-459D-B250-D6265FEC33DA</vt:lpwstr>
  </property>
  <property fmtid="{D5CDD505-2E9C-101B-9397-08002B2CF9AE}" pid="3" name="ArticulatePath">
    <vt:lpwstr>skin-v0.2</vt:lpwstr>
  </property>
</Properties>
</file>